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9883100" cy="42125900"/>
  <p:notesSz cx="6858000" cy="9144000"/>
  <p:defaultTextStyle>
    <a:defPPr>
      <a:defRPr lang="hu-HU"/>
    </a:defPPr>
    <a:lvl1pPr marL="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99" autoAdjust="0"/>
  </p:normalViewPr>
  <p:slideViewPr>
    <p:cSldViewPr>
      <p:cViewPr>
        <p:scale>
          <a:sx n="30" d="100"/>
          <a:sy n="30" d="100"/>
        </p:scale>
        <p:origin x="-330" y="-72"/>
      </p:cViewPr>
      <p:guideLst>
        <p:guide orient="horz" pos="13268"/>
        <p:guide pos="94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241233" y="13086336"/>
            <a:ext cx="25400635" cy="902976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482465" y="23871343"/>
            <a:ext cx="20918170" cy="10765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21665247" y="1686992"/>
            <a:ext cx="6723698" cy="3594353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494155" y="1686992"/>
            <a:ext cx="19673041" cy="3594353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60559" y="27069794"/>
            <a:ext cx="25400635" cy="8366672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360559" y="17854757"/>
            <a:ext cx="25400635" cy="921503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94155" y="9829380"/>
            <a:ext cx="13198369" cy="27801147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5190576" y="9829380"/>
            <a:ext cx="13198369" cy="27801147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494155" y="9429574"/>
            <a:ext cx="13203559" cy="3929797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494155" y="13359371"/>
            <a:ext cx="13203559" cy="24271152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15180202" y="9429574"/>
            <a:ext cx="13208745" cy="3929797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15180202" y="13359371"/>
            <a:ext cx="13208745" cy="24271152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94157" y="1677235"/>
            <a:ext cx="9831334" cy="713800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683462" y="1677238"/>
            <a:ext cx="16705483" cy="35953289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94157" y="8815238"/>
            <a:ext cx="9831334" cy="28815289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57297" y="29488130"/>
            <a:ext cx="17929860" cy="3481241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857297" y="3764027"/>
            <a:ext cx="17929860" cy="252755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857297" y="32969371"/>
            <a:ext cx="17929860" cy="4943939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494155" y="1686990"/>
            <a:ext cx="26894790" cy="7020983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494155" y="9829380"/>
            <a:ext cx="26894790" cy="27801147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1494155" y="39044472"/>
            <a:ext cx="6972723" cy="2242814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F9C00-9ED1-4426-AE17-34DB26E830D4}" type="datetimeFigureOut">
              <a:rPr lang="hu-HU" smtClean="0"/>
              <a:pPr/>
              <a:t>2017. 04. 18.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10210059" y="39044472"/>
            <a:ext cx="9462982" cy="2242814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21416222" y="39044472"/>
            <a:ext cx="6972723" cy="2242814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D4DE1-24F4-4A90-9E18-56A67A1DE3C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ldikosomogyi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0" y="3274888"/>
            <a:ext cx="29883100" cy="49179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hu-HU" dirty="0" smtClean="0"/>
              <a:t>Somogyi Ildikó</a:t>
            </a:r>
          </a:p>
          <a:p>
            <a:pPr algn="ctr"/>
            <a:r>
              <a:rPr lang="hu-HU" sz="6000" b="1" dirty="0" smtClean="0"/>
              <a:t>Változó szakma-változó értékek?</a:t>
            </a:r>
          </a:p>
          <a:p>
            <a:pPr algn="ctr"/>
            <a:r>
              <a:rPr lang="hu-HU" sz="4400" b="1" dirty="0" err="1" smtClean="0">
                <a:hlinkClick r:id="rId2"/>
              </a:rPr>
              <a:t>ildikosomogyi</a:t>
            </a:r>
            <a:r>
              <a:rPr lang="hu-HU" sz="4400" b="1" dirty="0" smtClean="0">
                <a:hlinkClick r:id="rId2"/>
              </a:rPr>
              <a:t>@</a:t>
            </a:r>
            <a:r>
              <a:rPr lang="hu-HU" sz="4400" b="1" dirty="0" err="1" smtClean="0">
                <a:hlinkClick r:id="rId2"/>
              </a:rPr>
              <a:t>hotmail.com</a:t>
            </a:r>
            <a:r>
              <a:rPr lang="hu-HU" sz="4400" b="1" dirty="0" smtClean="0"/>
              <a:t> </a:t>
            </a:r>
          </a:p>
          <a:p>
            <a:pPr algn="ctr"/>
            <a:endParaRPr lang="hu-HU" b="1" dirty="0" smtClean="0"/>
          </a:p>
          <a:p>
            <a:pPr algn="ctr"/>
            <a:endParaRPr lang="hu-HU" b="1" dirty="0" smtClean="0"/>
          </a:p>
          <a:p>
            <a:pPr algn="ctr"/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96826" y="17491050"/>
            <a:ext cx="137160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A kutatásom empirikus adatfelvétele Jász-Nagykun-Szolnok Megyére terjed ki. Jász-Nagykun-Szolnok megye kilenc járásában család- és gyermekjóléti szolgálatnál, illetve központoknál dolgozó szakemberek megkérdezésére kerül sor. A vizsgálat során 50 db interjú elkészítését tervezem, melyből 15 db interjú készült el eddig.</a:t>
            </a:r>
            <a:endParaRPr lang="hu-HU" sz="40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1154016" y="6775350"/>
            <a:ext cx="278608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4000" dirty="0" smtClean="0"/>
              <a:t>A kutatásom során azt vizsgálom, hogy az intézményi átalakulás milyen hatással van egy szakmacsoport értékrendszerének változására, különösképpen a család- és gyermekjóléti szolgálatoknál, illetve központoknál dolgozó szakemberekre. Azt feltételezem, hogy a szakemberek munkája során a segítő szerepet egyre inkább felváltja a kontroll-funkció, amely a szociális munka eredeti célkitűzéseit sodorja veszélybe, mely szerint a szociális munka egy segítő tevékenység és alárendelődnek a fölöttük álló intézményrendszer elvárásainak. Mindemellett azt vizsgálom, hogy az intézményi átalakulás hogyan hat a szociális munkára, hogyan alakítja át a szakma kereteit.</a:t>
            </a:r>
          </a:p>
          <a:p>
            <a:pPr algn="just"/>
            <a:endParaRPr lang="hu-HU" sz="40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2797090" y="14419216"/>
            <a:ext cx="124302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A szociális szakemberek hogyan élik meg a szociális munkában végbe menő változásokat. Miként tudnak azonosulni, különösen a családsegítő szolgálatokat érintő törvényi változásokkal.</a:t>
            </a:r>
            <a:endParaRPr lang="hu-HU" sz="4000" dirty="0"/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012" y="7731"/>
            <a:ext cx="2831830" cy="36505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085746" y="0"/>
            <a:ext cx="4247609" cy="35695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ím 1"/>
          <p:cNvSpPr>
            <a:spLocks noGrp="1"/>
          </p:cNvSpPr>
          <p:nvPr>
            <p:ph type="ctrTitle"/>
          </p:nvPr>
        </p:nvSpPr>
        <p:spPr>
          <a:xfrm>
            <a:off x="7226246" y="0"/>
            <a:ext cx="14859104" cy="3346326"/>
          </a:xfr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u-HU" sz="4000" dirty="0" smtClean="0">
                <a:solidFill>
                  <a:schemeClr val="tx1"/>
                </a:solidFill>
              </a:rPr>
              <a:t>DEBRECENI </a:t>
            </a:r>
            <a:r>
              <a:rPr lang="hu-HU" sz="4000" dirty="0">
                <a:solidFill>
                  <a:schemeClr val="tx1"/>
                </a:solidFill>
              </a:rPr>
              <a:t>EGYETEM</a:t>
            </a:r>
            <a:br>
              <a:rPr lang="hu-HU" sz="4000" dirty="0">
                <a:solidFill>
                  <a:schemeClr val="tx1"/>
                </a:solidFill>
              </a:rPr>
            </a:br>
            <a:r>
              <a:rPr lang="hu-HU" sz="4000" dirty="0">
                <a:solidFill>
                  <a:schemeClr val="tx1"/>
                </a:solidFill>
              </a:rPr>
              <a:t>HUMÁN TUDOMÁNYOK DOKTORI ISKOLA</a:t>
            </a:r>
            <a:br>
              <a:rPr lang="hu-HU" sz="4000" dirty="0">
                <a:solidFill>
                  <a:schemeClr val="tx1"/>
                </a:solidFill>
              </a:rPr>
            </a:br>
            <a:r>
              <a:rPr lang="hu-HU" sz="4000" dirty="0">
                <a:solidFill>
                  <a:schemeClr val="tx1"/>
                </a:solidFill>
              </a:rPr>
              <a:t>SZOCIOLÓGIA ÉS </a:t>
            </a:r>
            <a:r>
              <a:rPr lang="hu-HU" sz="4000" dirty="0" smtClean="0">
                <a:solidFill>
                  <a:schemeClr val="tx1"/>
                </a:solidFill>
              </a:rPr>
              <a:t>TÁRSADALOMPOLITIKA DOKTORI PROGRAM</a:t>
            </a:r>
            <a:endParaRPr lang="hu-HU" sz="4000" dirty="0">
              <a:solidFill>
                <a:schemeClr val="tx1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6298872" y="17491050"/>
            <a:ext cx="12287336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Hipotézisek</a:t>
            </a:r>
          </a:p>
          <a:p>
            <a:r>
              <a:rPr lang="hu-HU" sz="4000" dirty="0" smtClean="0"/>
              <a:t>A kutatás az alábbi hipotézisekre keresi a válasz:</a:t>
            </a:r>
          </a:p>
          <a:p>
            <a:pPr marL="742950" lvl="0" indent="-742950">
              <a:buFont typeface="+mj-lt"/>
              <a:buAutoNum type="arabicPeriod"/>
            </a:pPr>
            <a:r>
              <a:rPr lang="hu-HU" sz="4000" dirty="0" smtClean="0"/>
              <a:t>A családsegítő szolgálatoknál dolgozó szociális szakemberek munkáját a növekvő bürokrácia és a csökkeni szakmai keretek határozzák meg. </a:t>
            </a:r>
          </a:p>
          <a:p>
            <a:pPr marL="742950" lvl="0" indent="-742950">
              <a:buFont typeface="+mj-lt"/>
              <a:buAutoNum type="arabicPeriod"/>
            </a:pPr>
            <a:r>
              <a:rPr lang="hu-HU" sz="4000" dirty="0" smtClean="0"/>
              <a:t>A családsegítő szolgálatoknál dolgozó szociális szakemberek szakmai munkájára hatással van az intézményi struktúra változása.</a:t>
            </a:r>
          </a:p>
          <a:p>
            <a:pPr marL="742950" lvl="0" indent="-742950">
              <a:buFont typeface="+mj-lt"/>
              <a:buAutoNum type="arabicPeriod"/>
            </a:pPr>
            <a:r>
              <a:rPr lang="hu-HU" sz="4000" dirty="0" smtClean="0"/>
              <a:t>A szakmai értékek konfrontálódnak a bürokratikus értékekkel.</a:t>
            </a:r>
          </a:p>
          <a:p>
            <a:pPr marL="742950" lvl="0" indent="-742950">
              <a:buFont typeface="+mj-lt"/>
              <a:buAutoNum type="arabicPeriod"/>
            </a:pPr>
            <a:r>
              <a:rPr lang="hu-HU" sz="4000" dirty="0" smtClean="0"/>
              <a:t>A családsegítő szolgálatok intézményrendszerének átalakulása a bürokrácia irányába megy.</a:t>
            </a:r>
          </a:p>
          <a:p>
            <a:pPr lvl="1">
              <a:buFont typeface="Arial" pitchFamily="34" charset="0"/>
              <a:buChar char="•"/>
            </a:pPr>
            <a:r>
              <a:rPr lang="hu-HU" sz="4000" dirty="0" smtClean="0"/>
              <a:t> A szakmai szempontok helyét a bürokratikus szemlélet veszi át.</a:t>
            </a:r>
          </a:p>
          <a:p>
            <a:pPr lvl="1">
              <a:buFont typeface="Arial" pitchFamily="34" charset="0"/>
              <a:buChar char="•"/>
            </a:pPr>
            <a:r>
              <a:rPr lang="hu-HU" sz="4000" dirty="0" smtClean="0"/>
              <a:t> A megváltozott intézményi struktúra hatással van az ott dolgozó szociális szakemberek értékrendszerére és szakmai munkájára is</a:t>
            </a:r>
          </a:p>
          <a:p>
            <a:endParaRPr lang="hu-HU" sz="4000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511074" y="33493162"/>
            <a:ext cx="11715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 eredményekről</a:t>
            </a:r>
          </a:p>
          <a:p>
            <a:pPr>
              <a:buFont typeface="Arial" pitchFamily="34" charset="0"/>
              <a:buChar char="•"/>
            </a:pPr>
            <a:r>
              <a:rPr lang="hu-HU" sz="4000" dirty="0" smtClean="0"/>
              <a:t>A bürokrácia negatív megítélése</a:t>
            </a:r>
          </a:p>
          <a:p>
            <a:pPr>
              <a:buFont typeface="Arial" pitchFamily="34" charset="0"/>
              <a:buChar char="•"/>
            </a:pPr>
            <a:r>
              <a:rPr lang="hu-HU" sz="4000" dirty="0" smtClean="0"/>
              <a:t>A segítő és a kontroll szerep kettőssége</a:t>
            </a:r>
          </a:p>
          <a:p>
            <a:pPr>
              <a:buFont typeface="Arial" pitchFamily="34" charset="0"/>
              <a:buChar char="•"/>
            </a:pPr>
            <a:r>
              <a:rPr lang="hu-HU" sz="4000" dirty="0" smtClean="0"/>
              <a:t>Pályaelhagyási hajlandóság</a:t>
            </a:r>
          </a:p>
          <a:p>
            <a:pPr>
              <a:buFont typeface="Arial" pitchFamily="34" charset="0"/>
              <a:buChar char="•"/>
            </a:pPr>
            <a:r>
              <a:rPr lang="hu-HU" sz="4000" dirty="0" smtClean="0"/>
              <a:t>Szervezeti átalakulás elutasítása</a:t>
            </a:r>
          </a:p>
          <a:p>
            <a:pPr>
              <a:buFont typeface="Arial" pitchFamily="34" charset="0"/>
              <a:buChar char="•"/>
            </a:pPr>
            <a:r>
              <a:rPr lang="hu-HU" sz="4000" dirty="0" smtClean="0"/>
              <a:t>Bizonytalanság erősödése </a:t>
            </a:r>
          </a:p>
          <a:p>
            <a:pPr>
              <a:buFont typeface="Arial" pitchFamily="34" charset="0"/>
              <a:buChar char="•"/>
            </a:pPr>
            <a:r>
              <a:rPr lang="hu-HU" sz="4000" dirty="0" smtClean="0"/>
              <a:t>Kiégés</a:t>
            </a:r>
            <a:endParaRPr lang="hu-HU" sz="4000" dirty="0"/>
          </a:p>
        </p:txBody>
      </p:sp>
      <p:sp>
        <p:nvSpPr>
          <p:cNvPr id="17" name="Szövegdoboz 16"/>
          <p:cNvSpPr txBox="1"/>
          <p:nvPr/>
        </p:nvSpPr>
        <p:spPr>
          <a:xfrm rot="20971716">
            <a:off x="453400" y="37619324"/>
            <a:ext cx="149583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i="1" dirty="0" smtClean="0"/>
              <a:t>„Reményvár és Varázslótanoda” így jellemezném az elvárásokat és a munkámat. Az ügyfél elvárja, hogy mindent megoldjunk egy varázsütésre, és a munkáltató is ezt várja el tőlünk.” (8. Sz. interjúalany)</a:t>
            </a:r>
          </a:p>
          <a:p>
            <a:endParaRPr lang="hu-HU" sz="3600" dirty="0"/>
          </a:p>
        </p:txBody>
      </p:sp>
      <p:sp>
        <p:nvSpPr>
          <p:cNvPr id="18" name="Szövegdoboz 17"/>
          <p:cNvSpPr txBox="1"/>
          <p:nvPr/>
        </p:nvSpPr>
        <p:spPr>
          <a:xfrm rot="216739">
            <a:off x="9863130" y="39578785"/>
            <a:ext cx="76528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i="1" dirty="0" smtClean="0"/>
              <a:t>„Fogalmazhatnék úgy, hogy mi vagyunk a rendszer végrehajtói” (8. sz. interjúalany)</a:t>
            </a:r>
          </a:p>
          <a:p>
            <a:endParaRPr lang="hu-HU" sz="3600" dirty="0"/>
          </a:p>
        </p:txBody>
      </p:sp>
      <p:sp>
        <p:nvSpPr>
          <p:cNvPr id="19" name="Szövegdoboz 18"/>
          <p:cNvSpPr txBox="1"/>
          <p:nvPr/>
        </p:nvSpPr>
        <p:spPr>
          <a:xfrm rot="21070051">
            <a:off x="17663842" y="37074548"/>
            <a:ext cx="115820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i="1" dirty="0" smtClean="0"/>
              <a:t>„Kellene külön ember arra, aki számon kéri, ha nem csinálja meg azt, ami neki a kötelessége. Működjenek a folyamatok, ne nekem kelljen fenyegetni. Ne én legyek az. Hogy fog bennem bízni, ha tudja, hogy én vagyok az ellensége?” (4. sz. interjúalany)</a:t>
            </a:r>
          </a:p>
          <a:p>
            <a:pPr algn="ctr"/>
            <a:endParaRPr lang="hu-HU" sz="4000" dirty="0"/>
          </a:p>
        </p:txBody>
      </p:sp>
      <p:graphicFrame>
        <p:nvGraphicFramePr>
          <p:cNvPr id="20" name="Táblázat 19"/>
          <p:cNvGraphicFramePr>
            <a:graphicFrameLocks noGrp="1"/>
          </p:cNvGraphicFramePr>
          <p:nvPr/>
        </p:nvGraphicFramePr>
        <p:xfrm>
          <a:off x="1511206" y="22777460"/>
          <a:ext cx="12501650" cy="10347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0825"/>
                <a:gridCol w="6250825"/>
              </a:tblGrid>
              <a:tr h="1143010">
                <a:tc>
                  <a:txBody>
                    <a:bodyPr/>
                    <a:lstStyle/>
                    <a:p>
                      <a:r>
                        <a:rPr lang="hu-HU" sz="3600" dirty="0" smtClean="0"/>
                        <a:t>Segítő rendszer</a:t>
                      </a:r>
                      <a:endParaRPr lang="hu-H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3600" dirty="0" smtClean="0"/>
                        <a:t>Bürokratikus rendszer</a:t>
                      </a:r>
                      <a:endParaRPr lang="hu-HU" sz="36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Kreatív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Ellenáll a változásnak</a:t>
                      </a:r>
                      <a:endParaRPr lang="hu-HU" sz="40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Rendszer átalakítása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Szilárd ügymenet</a:t>
                      </a:r>
                      <a:endParaRPr lang="hu-HU" sz="40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Demokratikus döntés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Tekintélyelvű döntés</a:t>
                      </a:r>
                      <a:endParaRPr lang="hu-HU" sz="40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Horizontális struktúra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Vertikális struktúra</a:t>
                      </a:r>
                      <a:endParaRPr lang="hu-HU" sz="40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Befolyásolható döntéshozatal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A hatalom a legfelsőbb szinten koncentrálódik</a:t>
                      </a:r>
                      <a:endParaRPr lang="hu-HU" sz="40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Rugalmas rendszer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A rendszer merev és stabil</a:t>
                      </a:r>
                      <a:endParaRPr lang="hu-HU" sz="4000" dirty="0"/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Kliensközpontú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Rendszerközpontú</a:t>
                      </a:r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Informális</a:t>
                      </a:r>
                      <a:r>
                        <a:rPr lang="hu-HU" sz="4000" baseline="0" dirty="0" smtClean="0"/>
                        <a:t> kommunikáció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Formális kommunikáció</a:t>
                      </a:r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Megosztott</a:t>
                      </a:r>
                      <a:r>
                        <a:rPr lang="hu-HU" sz="4000" baseline="0" dirty="0" smtClean="0"/>
                        <a:t> vezetés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Autokrata vezetés</a:t>
                      </a:r>
                    </a:p>
                  </a:txBody>
                  <a:tcPr/>
                </a:tc>
              </a:tr>
              <a:tr h="822962"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Érzések előtérbe helyezése</a:t>
                      </a:r>
                      <a:endParaRPr lang="hu-H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4000" dirty="0" smtClean="0"/>
                        <a:t>A rendszer és eljárások elsődlegessége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Lefelé nyíl 21"/>
          <p:cNvSpPr/>
          <p:nvPr/>
        </p:nvSpPr>
        <p:spPr>
          <a:xfrm>
            <a:off x="4011536" y="10275812"/>
            <a:ext cx="357190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Téglalap 23"/>
          <p:cNvSpPr/>
          <p:nvPr/>
        </p:nvSpPr>
        <p:spPr>
          <a:xfrm>
            <a:off x="1011141" y="11275944"/>
            <a:ext cx="80724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4000" dirty="0" smtClean="0"/>
              <a:t>hogyan tudnak megbirkózni a segítő és a kontroll funkció kettősségével, amellyel a változó szakmai keretek miatt kénytelenek küzdeni.</a:t>
            </a:r>
          </a:p>
        </p:txBody>
      </p:sp>
      <p:sp>
        <p:nvSpPr>
          <p:cNvPr id="25" name="Lefelé nyíl 24"/>
          <p:cNvSpPr/>
          <p:nvPr/>
        </p:nvSpPr>
        <p:spPr>
          <a:xfrm>
            <a:off x="13227038" y="10275812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10226642" y="11347382"/>
            <a:ext cx="7429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Hogyan sikerül megtalálni az egyensúlyt a két ellentétes szerep között. Milyen módszereik, megküzdési stratégiáik vannak.</a:t>
            </a:r>
            <a:endParaRPr lang="hu-HU" sz="4000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19870772" y="11133068"/>
            <a:ext cx="85725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milyen mértékben van jelen a kontroll funkció és ez hogyan jelenik meg a szakemberek mindennapi munkavégzése során. </a:t>
            </a:r>
          </a:p>
        </p:txBody>
      </p:sp>
      <p:sp>
        <p:nvSpPr>
          <p:cNvPr id="28" name="Lefelé nyíl 27"/>
          <p:cNvSpPr/>
          <p:nvPr/>
        </p:nvSpPr>
        <p:spPr>
          <a:xfrm>
            <a:off x="22942606" y="10418688"/>
            <a:ext cx="28575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övegdoboz 28"/>
          <p:cNvSpPr txBox="1"/>
          <p:nvPr/>
        </p:nvSpPr>
        <p:spPr>
          <a:xfrm>
            <a:off x="16441748" y="14347778"/>
            <a:ext cx="10572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A szociális munkára milyen mértékben jellemző a bürokratikus eszme térnyerése és milyen területeken jellemző a leginkább?</a:t>
            </a:r>
            <a:endParaRPr lang="hu-HU" sz="4000" dirty="0"/>
          </a:p>
        </p:txBody>
      </p:sp>
      <p:sp>
        <p:nvSpPr>
          <p:cNvPr id="30" name="Lefelé nyíl 29"/>
          <p:cNvSpPr/>
          <p:nvPr/>
        </p:nvSpPr>
        <p:spPr>
          <a:xfrm>
            <a:off x="18656326" y="10204374"/>
            <a:ext cx="214314" cy="3929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Lefelé nyíl 30"/>
          <p:cNvSpPr/>
          <p:nvPr/>
        </p:nvSpPr>
        <p:spPr>
          <a:xfrm>
            <a:off x="9012196" y="10061498"/>
            <a:ext cx="214314" cy="42148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övegdoboz 31"/>
          <p:cNvSpPr txBox="1"/>
          <p:nvPr/>
        </p:nvSpPr>
        <p:spPr>
          <a:xfrm>
            <a:off x="1511206" y="22134520"/>
            <a:ext cx="11858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Strukturális konfliktus (</a:t>
            </a:r>
            <a:r>
              <a:rPr lang="hu-H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Zastrow</a:t>
            </a:r>
            <a:r>
              <a:rPr lang="hu-H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1995)</a:t>
            </a:r>
            <a:endParaRPr lang="hu-H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Szövegdoboz 32"/>
          <p:cNvSpPr txBox="1"/>
          <p:nvPr/>
        </p:nvSpPr>
        <p:spPr>
          <a:xfrm rot="628266">
            <a:off x="15446944" y="29000866"/>
            <a:ext cx="130731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i="1" dirty="0" smtClean="0"/>
              <a:t> „…Mert én teljesen úgy érzem, hogy az én munkahelyem engem nem védett meg. Én védtem a munkahelyemet. Mellettem nem álltak ki, hanem… tehát a munkahelyem, hanem én álltam ki a munkahelyem mellett. Engem azok az értékek, amiket én próbáltam átadni, azok is… tehát abba is gyakorlatilag egyedül maradtam a kollégáimmal.” (7. sz. interjúalany)</a:t>
            </a:r>
          </a:p>
        </p:txBody>
      </p:sp>
      <p:sp>
        <p:nvSpPr>
          <p:cNvPr id="34" name="Szövegdoboz 33"/>
          <p:cNvSpPr txBox="1"/>
          <p:nvPr/>
        </p:nvSpPr>
        <p:spPr>
          <a:xfrm rot="557235">
            <a:off x="11726840" y="33778914"/>
            <a:ext cx="134303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i="1" dirty="0" smtClean="0"/>
              <a:t>„Előnyét kevésbé, inkább a hátrányok kerülnek előtérbe. Például felszaporodott az adminisztrációs feladat, emiatt kevesebb az idő az emberekre, az új szakmai dolgok kifejlesztésére.” (10. sz. interjúalany)</a:t>
            </a:r>
          </a:p>
          <a:p>
            <a:pPr algn="ctr"/>
            <a:endParaRPr lang="hu-HU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631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Office-téma</vt:lpstr>
      <vt:lpstr>DEBRECENI EGYETEM HUMÁN TUDOMÁNYOK DOKTORI ISKOLA SZOCIOLÓGIA ÉS TÁRSADALOMPOLITIKA DOKTORI PROGRAM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SomogyiIldiko</dc:creator>
  <cp:lastModifiedBy>CEU</cp:lastModifiedBy>
  <cp:revision>12</cp:revision>
  <dcterms:created xsi:type="dcterms:W3CDTF">2017-03-28T19:28:04Z</dcterms:created>
  <dcterms:modified xsi:type="dcterms:W3CDTF">2017-04-18T17:19:41Z</dcterms:modified>
</cp:coreProperties>
</file>