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25E5E19-E3ED-E0AE-C4A9-0FF9E4CCA3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98A8F0A-3A99-7198-6771-B5B5DA935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369BBA6-A811-D81F-040D-7F86C1D96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9A211EF-1731-9C07-6AD2-03544C77E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C09B288-2179-8990-20D7-75FCBC887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227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23DFCB-698C-DB3C-E074-7AB556129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228FD93-ED81-B03B-9115-4E04AEF1C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500B014-9878-E17B-CEFD-25AC867DB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83A09B3-7374-798C-1B32-9192E488E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B7A843A-07BC-3CD2-6886-CE30B6F9B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4891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069CDDD2-62F7-B3EF-E082-106917E640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A030AD8-D2C1-DC59-1456-DF9882F4D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3F58AA6-5A7A-EC45-D50D-499EF5F1E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F748D69-1093-D26B-17DB-A643AA496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5E90CEA-4B91-71D9-F628-81614BF4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9294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A72DA23-7A9E-124D-299C-5774B641E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5555FAA-795D-DF0B-59FA-3B5DD8FE7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9D9BA69-9C2F-F349-D80D-CC5901B99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187FE21-3733-AEF1-FEA5-DF9CA5F15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E67F7CF-9A44-12B5-0498-77060B6D2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600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1A477BD-EF95-32AD-B6F5-53059C46A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1310E79-5C74-D4C9-F84E-AE14A8E7A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68E1F1A-36F9-63F9-F96C-FD2A83BE0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E978750-74D9-C3DA-6794-E3A246AB4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2AD9C06-1EFD-4EE0-4718-0C6415DDD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0296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D7161B3-3878-5602-D2A2-43048CCA2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05CCD33-0CDD-1FB2-48CB-33D5896454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D268CD7-BB91-5933-AFDB-2025EE128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A137719-5F1B-C043-6454-3C04A2955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8F923D4-9B54-2436-5B11-5444ACF71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6B9B516-C418-401E-1017-6A5855E91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957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6A2D388-14EB-4A72-83F6-E8954E16E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8786DCC-DE24-852A-E7D4-D3AB5E7F1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804B6A9-0ABB-F8CF-C243-C310832E0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DCF7EEAC-7978-C257-6B7E-D8301031F7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189F03EC-B740-520D-4617-4D40A43967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00925A1E-F03B-4106-3276-534E48B8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B6CC920-F78E-B752-5FE3-61105E2FD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16D3772B-5ECA-FE95-1F6A-1BE21D2BB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7018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65B3A62-2EC0-17E0-FCF6-FB78445E1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580ACF4-C724-2D76-B2BA-B33C134EE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E06869F-A8E2-7EE7-EFD9-1B0D8B252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6A4C14B6-C03F-C039-4E25-7D14CEA5C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662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B3B528ED-1529-1E44-9844-58C8D32BD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B5D82F21-B240-ACEF-BBFA-7D66A58F4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A60ABBD-3B72-5E71-A208-1D863D91B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2800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091D9E1-4C68-D22D-0ED8-927672B52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19B9ABF-D358-6AD7-0001-D047612F0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0BE8F38-4F3D-B6AB-8D42-992B39F41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345043A-C28C-1BBA-7CAC-1271C692A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BE6552C-534C-9523-BF8B-ACE926907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445D8BB-7A2B-1EBA-E5FF-908043D91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606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70C57B-FB6E-6C84-A3B4-2E694DD6A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6BBED69-073A-4D20-6298-8C04C52C18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68C23BB-1C79-B0A1-5995-51B104E5D1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8FEA6BA-B53C-6A06-0AC2-8C253BCD2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698573A-D1DB-6105-3474-452D7C16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923EED4-EC4A-26A5-CA44-EEE8553A7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836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DE82323A-85FB-9B03-1D0C-833FBF624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30243EF-7AB4-4F1D-DD58-45903C6F2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AD475A1-FDD8-4EAF-5C59-FC361D37D1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6339A-D47E-44F9-BB4B-BA9F84370DFF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6FE176A-C6CE-FFB0-CD68-8DFCF4387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AC302EF-63CF-0EEA-8F9D-CF39F43BF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B0B12-EBD1-4FC4-9773-FA68F35D6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833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5.jpeg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3A1BD58-DE4D-9791-19B4-71285C7D28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258" y="178404"/>
            <a:ext cx="9144000" cy="930442"/>
          </a:xfrm>
        </p:spPr>
        <p:txBody>
          <a:bodyPr>
            <a:noAutofit/>
          </a:bodyPr>
          <a:lstStyle/>
          <a:p>
            <a:pPr algn="l"/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magyar utánpótlás válogatott és nem válogatott női kézilabdázók kondicionális képességeinek összehasonlító elemzése</a:t>
            </a:r>
            <a:b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394274B-C819-0E13-B6F0-5C5C32EEDF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258" y="760135"/>
            <a:ext cx="8298517" cy="697422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Ruppert B. I.</a:t>
            </a:r>
            <a: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Kilvinger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</a:t>
            </a:r>
            <a: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Bauer R.</a:t>
            </a:r>
            <a: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Petrov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Á.</a:t>
            </a:r>
            <a: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Barthalos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I.</a:t>
            </a:r>
            <a: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Suszter L.</a:t>
            </a:r>
            <a: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Ihász F.</a:t>
            </a:r>
            <a: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Alföldi Z.</a:t>
            </a:r>
            <a: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b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Széchenyi István Egyetem, Regionális- és Gazdaságtudományi Doktori Iskola, Győr, </a:t>
            </a:r>
            <a:b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Széchenyi István Egyetem, Egészség- és Sporttudományi Kar, Győr, </a:t>
            </a:r>
            <a:b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Eszterházy Károly Katolikus Egyetem, Sport- és Egészségtudományi Kutatócsoport, Eger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6FF331E7-53AF-832D-8AB9-F055F9513032}"/>
              </a:ext>
            </a:extLst>
          </p:cNvPr>
          <p:cNvSpPr txBox="1"/>
          <p:nvPr/>
        </p:nvSpPr>
        <p:spPr>
          <a:xfrm>
            <a:off x="125503" y="2398998"/>
            <a:ext cx="34177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Minta</a:t>
            </a:r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vizsgálatban 36 női játékos vett részt (átlagéletkor: 17,13±1,75 év). 18 válogatott és 18 nem válogatott kézilabdázó.</a:t>
            </a:r>
          </a:p>
        </p:txBody>
      </p:sp>
      <p:graphicFrame>
        <p:nvGraphicFramePr>
          <p:cNvPr id="9" name="Objektum 8">
            <a:extLst>
              <a:ext uri="{FF2B5EF4-FFF2-40B4-BE49-F238E27FC236}">
                <a16:creationId xmlns:a16="http://schemas.microsoft.com/office/drawing/2014/main" id="{48767030-45D6-08CF-148A-42C29F9C2B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497071"/>
              </p:ext>
            </p:extLst>
          </p:nvPr>
        </p:nvGraphicFramePr>
        <p:xfrm>
          <a:off x="188258" y="4482428"/>
          <a:ext cx="5627620" cy="264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61150" imgH="2639255" progId="Word.Document.12">
                  <p:embed/>
                </p:oleObj>
              </mc:Choice>
              <mc:Fallback>
                <p:oleObj name="Document" r:id="rId2" imgW="5761150" imgH="263925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8258" y="4482428"/>
                        <a:ext cx="5627620" cy="2640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8" name="Picture 4">
            <a:extLst>
              <a:ext uri="{FF2B5EF4-FFF2-40B4-BE49-F238E27FC236}">
                <a16:creationId xmlns:a16="http://schemas.microsoft.com/office/drawing/2014/main" id="{9E07EB84-5CB9-28C7-66A5-3D1A213C3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3332" y="1169897"/>
            <a:ext cx="3062559" cy="2258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zövegdoboz 11">
            <a:extLst>
              <a:ext uri="{FF2B5EF4-FFF2-40B4-BE49-F238E27FC236}">
                <a16:creationId xmlns:a16="http://schemas.microsoft.com/office/drawing/2014/main" id="{300E3325-242D-5E9E-0205-7224F2166B0F}"/>
              </a:ext>
            </a:extLst>
          </p:cNvPr>
          <p:cNvSpPr txBox="1"/>
          <p:nvPr/>
        </p:nvSpPr>
        <p:spPr>
          <a:xfrm>
            <a:off x="5499576" y="3353105"/>
            <a:ext cx="669242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Következtetés:</a:t>
            </a:r>
          </a:p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eredmények alapján az utánpótlás válogatott játékosok kiemelkednek a robbanékonyerőt és gyorsaságot igénylő teljesítménymutatókban </a:t>
            </a:r>
            <a:r>
              <a:rPr lang="hu-H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(CMJ, 20 m sprint</a:t>
            </a:r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Granados</a:t>
            </a:r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 </a:t>
            </a:r>
            <a:r>
              <a:rPr lang="hu-H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mtsai</a:t>
            </a:r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2013; </a:t>
            </a:r>
            <a:r>
              <a:rPr lang="hu-H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Michalsik</a:t>
            </a:r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 </a:t>
            </a:r>
            <a:r>
              <a:rPr lang="hu-H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mtsai</a:t>
            </a:r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2015; szerint a magas </a:t>
            </a:r>
            <a:r>
              <a:rPr lang="hu-H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neuromuszkuláris</a:t>
            </a:r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teljesítmény meghatározó az „elit” szint elérésben.</a:t>
            </a: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nem válogatott sportolók esetében a relatív erő és az állóképességi mutatók fejlesztése lehet továbbá kulcsfontosságú a teljesítménykülönbség csökkentésében.</a:t>
            </a: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vizsgálatot a jövőben szeretnénk kiterjeszteni a kognitív funkciók (döntéshozás, reakcióidő) objektív értékelésére, mivel ezek a játékintelligencia és a mérkőzés-teljesítmény meghatározó elemei. Továbbá célunk fiú utánpótlás-játékosok bevonása, valamint a mérések </a:t>
            </a:r>
            <a:r>
              <a:rPr lang="hu-H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korosztályonkénti</a:t>
            </a:r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bontása, hogy feltárhassuk az elit és nem elit szint közötti fejlődési különbségeket az egyes életkori kategóriákban</a:t>
            </a:r>
            <a:r>
              <a:rPr lang="hu-HU" sz="1400" dirty="0"/>
              <a:t>.</a:t>
            </a: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9BDAEADE-385A-88AD-7C21-10B454B0D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574" y="1169897"/>
            <a:ext cx="3062559" cy="2258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E180453A-F947-CCED-C962-C1B426861975}"/>
              </a:ext>
            </a:extLst>
          </p:cNvPr>
          <p:cNvSpPr txBox="1"/>
          <p:nvPr/>
        </p:nvSpPr>
        <p:spPr>
          <a:xfrm>
            <a:off x="125502" y="4286295"/>
            <a:ext cx="35655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Eredmények:</a:t>
            </a:r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95998CC8-A742-A9EF-911C-6A49288B8DD7}"/>
              </a:ext>
            </a:extLst>
          </p:cNvPr>
          <p:cNvSpPr txBox="1"/>
          <p:nvPr/>
        </p:nvSpPr>
        <p:spPr>
          <a:xfrm>
            <a:off x="125502" y="3362965"/>
            <a:ext cx="48751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Módszer:</a:t>
            </a:r>
          </a:p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Kondicionális tesztek: 2025.09.15. </a:t>
            </a:r>
            <a:r>
              <a:rPr lang="hu-H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(eszközök: </a:t>
            </a:r>
            <a:r>
              <a:rPr lang="hu-H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Vald</a:t>
            </a:r>
            <a:r>
              <a:rPr lang="hu-H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ForceDecks</a:t>
            </a:r>
            <a:r>
              <a:rPr lang="hu-H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Witty</a:t>
            </a:r>
            <a:r>
              <a:rPr lang="hu-H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Timer</a:t>
            </a:r>
            <a:r>
              <a:rPr lang="hu-H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Fotocella, </a:t>
            </a:r>
            <a:r>
              <a:rPr lang="hu-H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Bleep</a:t>
            </a:r>
            <a:r>
              <a:rPr lang="hu-H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Test applikáció)  </a:t>
            </a:r>
          </a:p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Testösszetétel meghatározás: 2025.09.22. </a:t>
            </a:r>
            <a:r>
              <a:rPr lang="hu-H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(eszköz: </a:t>
            </a:r>
            <a:r>
              <a:rPr lang="hu-H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Accuniq</a:t>
            </a:r>
            <a:r>
              <a:rPr lang="hu-H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BC-720)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135CC86A-BFAB-E47B-A198-6F609ABB98A3}"/>
              </a:ext>
            </a:extLst>
          </p:cNvPr>
          <p:cNvSpPr txBox="1"/>
          <p:nvPr/>
        </p:nvSpPr>
        <p:spPr>
          <a:xfrm>
            <a:off x="125502" y="1419862"/>
            <a:ext cx="51608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Cél: </a:t>
            </a:r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kutatás célja az, hogy azonosítsuk azokat a kulcsfontosságú teljesítménymutatókat, amelyek a válogatott utánpótlás kézilabdázókat a nem válogatott társaiktól megkülönböztetik.</a:t>
            </a:r>
          </a:p>
        </p:txBody>
      </p:sp>
      <p:pic>
        <p:nvPicPr>
          <p:cNvPr id="1026" name="Picture 2" descr="Képzéseink | Széchenyi Egyetem">
            <a:extLst>
              <a:ext uri="{FF2B5EF4-FFF2-40B4-BE49-F238E27FC236}">
                <a16:creationId xmlns:a16="http://schemas.microsoft.com/office/drawing/2014/main" id="{EAE748FD-FEBD-1CFD-A8B3-09A740B18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1587" y="0"/>
            <a:ext cx="1572238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Győri Audi ETO KC - női kézilabda - YouTube">
            <a:extLst>
              <a:ext uri="{FF2B5EF4-FFF2-40B4-BE49-F238E27FC236}">
                <a16:creationId xmlns:a16="http://schemas.microsoft.com/office/drawing/2014/main" id="{A94205B0-6101-CD0E-CAA7-54290588D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25" y="0"/>
            <a:ext cx="523875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633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297</Words>
  <Application>Microsoft Office PowerPoint</Application>
  <PresentationFormat>Szélesvásznú</PresentationFormat>
  <Paragraphs>27</Paragraphs>
  <Slides>1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Office-téma</vt:lpstr>
      <vt:lpstr>Document</vt:lpstr>
      <vt:lpstr>A magyar utánpótlás válogatott és nem válogatott női kézilabdázók kondicionális képességeinek összehasonlító elemzése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Bálint Ruppert</dc:creator>
  <cp:lastModifiedBy>Bálint Ruppert</cp:lastModifiedBy>
  <cp:revision>9</cp:revision>
  <dcterms:created xsi:type="dcterms:W3CDTF">2025-11-22T08:24:13Z</dcterms:created>
  <dcterms:modified xsi:type="dcterms:W3CDTF">2025-11-25T13:13:35Z</dcterms:modified>
</cp:coreProperties>
</file>