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5068" autoAdjust="0"/>
  </p:normalViewPr>
  <p:slideViewPr>
    <p:cSldViewPr snapToGrid="0">
      <p:cViewPr varScale="1">
        <p:scale>
          <a:sx n="23" d="100"/>
          <a:sy n="23" d="100"/>
        </p:scale>
        <p:origin x="94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To change this poster, replace our sample content with your own. Or, if you’d rather start from a clean slate, use the New Slide button on the Home tab to insert a new page, then enter your text and content in the empty placeholders. </a:t>
            </a:r>
            <a:r>
              <a:rPr lang="en-US"/>
              <a:t>If you need more placeholders for titles, subtitles or body text, copy any of the existing placeholders, then drag the new one into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dirty="0"/>
              <a:t>`</a:t>
            </a:r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0" name="Rectangle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2" name="Rectangle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65" name="Rectangle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FF"/>
              </a:highlight>
            </a:endParaRPr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VEZETŐ NŐK ARÁNYÁT BEFOLYÁSOLÓ DETERMINÁNSOK</a:t>
            </a:r>
            <a:br>
              <a:rPr lang="en-US" sz="9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9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NEMZETKÖZI ÖSSZEHASONLÍTÓ TANULMÁNY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hu-HU" dirty="0"/>
              <a:t>Tatár-Kiss Klára, Eötvös Lóránd Tudományegyetem Szociológia Doktori Iskola – PhD hallgató; Budapesti Gazdasági Egyetem – vendég oktató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/>
              <a:t>ABSZTRAKT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A  nemek közti egyenlőség világszerte nem valósult meg, ezen belül is az egyik legnagyobb kihívást a nők gazdasági, vezetői szerepvállalása jelenti, mely szakadék bezárása </a:t>
            </a:r>
          </a:p>
          <a:p>
            <a:pPr marL="0" indent="0" algn="ctr">
              <a:buNone/>
            </a:pPr>
            <a:r>
              <a:rPr lang="hu-HU" sz="6000" u="sng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257</a:t>
            </a:r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 évet igényel. </a:t>
            </a:r>
          </a:p>
          <a:p>
            <a:pPr marL="0" indent="0" algn="just">
              <a:buNone/>
            </a:pPr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A kutatás eredménye alapján a következő nyert bizonyítást: minél gazdagabb, egészségesebb és </a:t>
            </a:r>
            <a:r>
              <a:rPr lang="hu-H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edukáltabb</a:t>
            </a:r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 (HDI) egy társadalom, minél kisebb a jövedelemegyenlőtlenség, és minél szélesebb körben elérhetőek a bölcsődei szolgáltatások (3 év alatti gyermekelhelyezés), annál nagyobb a vezető nők aránya. 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u-HU" dirty="0"/>
              <a:t>TÉMA AKTUALITÁSA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74552" y="15712439"/>
            <a:ext cx="12655748" cy="744016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A nők és férfiak közötti társadalmi egyenlőtlenségek az élet számos területén megnyilvánulnak, mint például az oktatásban, a gazdasági viszonyokban, az otthoni és a gondoskodói munkában vagy a munkahelyeken. A Világgazdasági Fórum Gender </a:t>
            </a:r>
            <a:r>
              <a:rPr lang="hu-H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Gap</a:t>
            </a:r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 Index (2020) adatai rámutatnak az egyenlőtlenség mértékére: globálisan a nemek közti paritás 68,8%-os, a vizsgált 149 ország közül 101-ben ugyan javult a helyzet az előző évhez képest, de az országok egy harmadában stagnálás vagy romlás volt mérhető. A legnagyobb kihívást a nők gazdasági, vezetői szerepvállalása jelenti. A nemek közti egyenlőség a demokrácia feltéltele, igazságossági, emberjogi kérdés, a nők vezetői szerepvállalása pedig üzleti kérdés.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hu-HU" dirty="0"/>
              <a:t>MÓDSZERTAN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Nemzetközi összehasonlító tanulmány, melynek országai az Európai Unió területén helyezkednek el, és az alábbiak: Magyarország, Csehország, Lengyelország, Egyesült Királyság, Svédország, Franciaország, Olaszország és Spanyolország.</a:t>
            </a:r>
          </a:p>
          <a:p>
            <a:pPr algn="just"/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A kutatás során a nők munkaerőpiaci jelentét, majd a vezetői arányát – Gender </a:t>
            </a:r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Gap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Report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 és EIGE adatbázisok alapján – vizsgálja függő változóként.</a:t>
            </a:r>
          </a:p>
          <a:p>
            <a:pPr algn="just"/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Kvantitatív módszertant: SPSS, </a:t>
            </a:r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Kendall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-tau, </a:t>
            </a:r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Spearman-rho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 rangkorreláció, ANOVA </a:t>
            </a:r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klaszterezés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/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Független változók: egy főre jutó GDP mértéke vásárlóerő paritáson számolva (GDP/</a:t>
            </a:r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pps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), jövedelemegyenlőtlenség (GINI), emberi fejlettségi index (HDI), protestáns/katolikus vallás, jóléti rezsim, GDP arányos szociális költések százaléka, valamint gyermekek intézményi elhelyezése korcsoportonként.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hu-HU" dirty="0"/>
              <a:t>EREDMÉNYEK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hu-HU" dirty="0"/>
              <a:t>KONKLÚZIÓ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Ugyan minden vizsgált ország az Európai Unió része, azonban a nők vezetői aránya jelentősen eltér, mely Magyarországon a legalacsonyabb és Svédországban a legmagasabb – noha a legmagasabb értéket mutató országban sincs paritás a nemek között.</a:t>
            </a:r>
          </a:p>
          <a:p>
            <a:pPr algn="just"/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vezető nők aránya során vizsgált determinánsok tekintetében az egyszerű, korrelációs eredmények igazolták a protestáns/katolikus vallás, valamint a Gender </a:t>
            </a:r>
            <a:r>
              <a:rPr lang="hu-HU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Gap</a:t>
            </a:r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Index szerinti vezető nők aránya közötti korrelációt hasonló módon a munkaerőpiaci arányhoz, azaz, hogy a javarészt protestáns országokban magasabb a női vezetők aránya. </a:t>
            </a:r>
          </a:p>
          <a:p>
            <a:pPr algn="just"/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EIGE szerinti vezető nők aránya tekintetében ez a korreláció nem igazolódott. Ennek oka feltételezhetően az, hogy a két index mást ért a vezető nők csoportja alatt. </a:t>
            </a:r>
          </a:p>
          <a:p>
            <a:pPr algn="just"/>
            <a:r>
              <a:rPr lang="hu-HU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komplexebb, elemzések alapján pedig a következő kapcsolatok nyertek bizonyítást: Nők vezetői aránya – GINI; Nők vezetői aránya – HDI – protestantizmus; Nők vezetői aránya – 3 év alatti gyermekek intézményi elhelyezése  - GDP arányos költések/HDI</a:t>
            </a:r>
          </a:p>
        </p:txBody>
      </p:sp>
      <p:pic>
        <p:nvPicPr>
          <p:cNvPr id="1026" name="Picture 2" descr="Central European countries lag in gender equality ranking - Kafkadesk">
            <a:extLst>
              <a:ext uri="{FF2B5EF4-FFF2-40B4-BE49-F238E27FC236}">
                <a16:creationId xmlns:a16="http://schemas.microsoft.com/office/drawing/2014/main" id="{7E285260-E073-4441-8DCF-669EFA264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3900" y="138106"/>
            <a:ext cx="6286500" cy="352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 11">
            <a:extLst>
              <a:ext uri="{FF2B5EF4-FFF2-40B4-BE49-F238E27FC236}">
                <a16:creationId xmlns:a16="http://schemas.microsoft.com/office/drawing/2014/main" id="{FAE767DC-C37F-48D8-916F-ED4F233C7534}"/>
              </a:ext>
            </a:extLst>
          </p:cNvPr>
          <p:cNvGrpSpPr/>
          <p:nvPr/>
        </p:nvGrpSpPr>
        <p:grpSpPr>
          <a:xfrm>
            <a:off x="17081345" y="7840321"/>
            <a:ext cx="9719366" cy="7533903"/>
            <a:chOff x="503237" y="17282320"/>
            <a:chExt cx="9719366" cy="7533903"/>
          </a:xfrm>
        </p:grpSpPr>
        <p:pic>
          <p:nvPicPr>
            <p:cNvPr id="26" name="Kép 4">
              <a:extLst>
                <a:ext uri="{FF2B5EF4-FFF2-40B4-BE49-F238E27FC236}">
                  <a16:creationId xmlns:a16="http://schemas.microsoft.com/office/drawing/2014/main" id="{A2CCD91A-3B44-4B1B-AF52-3BF7E40C9CFE}"/>
                </a:ext>
              </a:extLst>
            </p:cNvPr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2" t="2149" r="2112" b="1951"/>
            <a:stretch/>
          </p:blipFill>
          <p:spPr bwMode="auto">
            <a:xfrm>
              <a:off x="503237" y="17282320"/>
              <a:ext cx="9719366" cy="6185349"/>
            </a:xfrm>
            <a:prstGeom prst="rect">
              <a:avLst/>
            </a:prstGeom>
            <a:noFill/>
          </p:spPr>
        </p:pic>
        <p:sp>
          <p:nvSpPr>
            <p:cNvPr id="27" name="Rectangle 10">
              <a:extLst>
                <a:ext uri="{FF2B5EF4-FFF2-40B4-BE49-F238E27FC236}">
                  <a16:creationId xmlns:a16="http://schemas.microsoft.com/office/drawing/2014/main" id="{79734908-B415-4A10-860D-D3CDDFAC2DB8}"/>
                </a:ext>
              </a:extLst>
            </p:cNvPr>
            <p:cNvSpPr/>
            <p:nvPr/>
          </p:nvSpPr>
          <p:spPr>
            <a:xfrm>
              <a:off x="1288153" y="23985226"/>
              <a:ext cx="884472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2400" dirty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Nők foglalkoztatottságának longitudinális elemzése 2006-2018 között </a:t>
              </a:r>
            </a:p>
            <a:p>
              <a:pPr algn="ctr"/>
              <a:r>
                <a:rPr lang="hu-HU" sz="2400" dirty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 Global </a:t>
              </a:r>
              <a:r>
                <a:rPr lang="hu-HU" sz="2400" dirty="0" err="1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Gender</a:t>
              </a:r>
              <a:r>
                <a:rPr lang="hu-HU" sz="2400" dirty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hu-HU" sz="2400" dirty="0" err="1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Gap</a:t>
              </a:r>
              <a:r>
                <a:rPr lang="hu-HU" sz="2400" dirty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Index alapján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6" name="Group 13">
            <a:extLst>
              <a:ext uri="{FF2B5EF4-FFF2-40B4-BE49-F238E27FC236}">
                <a16:creationId xmlns:a16="http://schemas.microsoft.com/office/drawing/2014/main" id="{6868E645-F760-4689-BC2E-AB42DFB491B6}"/>
              </a:ext>
            </a:extLst>
          </p:cNvPr>
          <p:cNvGrpSpPr/>
          <p:nvPr/>
        </p:nvGrpSpPr>
        <p:grpSpPr>
          <a:xfrm>
            <a:off x="17081345" y="16296114"/>
            <a:ext cx="8813916" cy="7313041"/>
            <a:chOff x="21666216" y="17124710"/>
            <a:chExt cx="8813916" cy="7313041"/>
          </a:xfrm>
        </p:grpSpPr>
        <p:pic>
          <p:nvPicPr>
            <p:cNvPr id="37" name="Kép 43">
              <a:extLst>
                <a:ext uri="{FF2B5EF4-FFF2-40B4-BE49-F238E27FC236}">
                  <a16:creationId xmlns:a16="http://schemas.microsoft.com/office/drawing/2014/main" id="{CC2360E5-9830-4D6C-B229-FE18CC00CE5F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1666216" y="17124710"/>
              <a:ext cx="8229600" cy="6400800"/>
            </a:xfrm>
            <a:prstGeom prst="rect">
              <a:avLst/>
            </a:prstGeom>
          </p:spPr>
        </p:pic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3DA461B7-A423-4C10-84B1-02727E53DA16}"/>
                </a:ext>
              </a:extLst>
            </p:cNvPr>
            <p:cNvSpPr/>
            <p:nvPr/>
          </p:nvSpPr>
          <p:spPr>
            <a:xfrm>
              <a:off x="22154520" y="23976086"/>
              <a:ext cx="832561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2400" dirty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Vezető nők arányának alakulása az EIGE alapján 2006-2018 között</a:t>
              </a:r>
              <a:endParaRPr lang="en-US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1" name="Group 20">
            <a:extLst>
              <a:ext uri="{FF2B5EF4-FFF2-40B4-BE49-F238E27FC236}">
                <a16:creationId xmlns:a16="http://schemas.microsoft.com/office/drawing/2014/main" id="{09D43EFF-4EAB-41C8-8C82-B8E89E371E1E}"/>
              </a:ext>
            </a:extLst>
          </p:cNvPr>
          <p:cNvGrpSpPr/>
          <p:nvPr/>
        </p:nvGrpSpPr>
        <p:grpSpPr>
          <a:xfrm>
            <a:off x="29644848" y="8055297"/>
            <a:ext cx="13048488" cy="11010900"/>
            <a:chOff x="430571" y="12774851"/>
            <a:chExt cx="20704285" cy="15736112"/>
          </a:xfrm>
        </p:grpSpPr>
        <p:pic>
          <p:nvPicPr>
            <p:cNvPr id="42" name="Kép 61">
              <a:extLst>
                <a:ext uri="{FF2B5EF4-FFF2-40B4-BE49-F238E27FC236}">
                  <a16:creationId xmlns:a16="http://schemas.microsoft.com/office/drawing/2014/main" id="{A71B98AD-8A74-46B6-88B1-DF99F20338CD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430571" y="12774851"/>
              <a:ext cx="20704285" cy="15736112"/>
            </a:xfrm>
            <a:prstGeom prst="rect">
              <a:avLst/>
            </a:prstGeom>
          </p:spPr>
        </p:pic>
        <p:sp>
          <p:nvSpPr>
            <p:cNvPr id="43" name="Rectangle 19">
              <a:extLst>
                <a:ext uri="{FF2B5EF4-FFF2-40B4-BE49-F238E27FC236}">
                  <a16:creationId xmlns:a16="http://schemas.microsoft.com/office/drawing/2014/main" id="{2A3EA598-FECE-4479-9DED-3645F3F58A17}"/>
                </a:ext>
              </a:extLst>
            </p:cNvPr>
            <p:cNvSpPr/>
            <p:nvPr/>
          </p:nvSpPr>
          <p:spPr>
            <a:xfrm>
              <a:off x="5302594" y="27448738"/>
              <a:ext cx="11114114" cy="7158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hu-HU" sz="2000" dirty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 női vezetők arányát befolyásolók kapcsolati rendszere mind-map alkalmazásával</a:t>
              </a:r>
              <a:endParaRPr lang="en-US" sz="20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44" name="Kép 55">
            <a:extLst>
              <a:ext uri="{FF2B5EF4-FFF2-40B4-BE49-F238E27FC236}">
                <a16:creationId xmlns:a16="http://schemas.microsoft.com/office/drawing/2014/main" id="{02CFC8DB-F89E-4334-ABB0-270B5D43907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6784" y="24967358"/>
            <a:ext cx="5957316" cy="500261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pic>
        <p:nvPicPr>
          <p:cNvPr id="45" name="Kép 54">
            <a:extLst>
              <a:ext uri="{FF2B5EF4-FFF2-40B4-BE49-F238E27FC236}">
                <a16:creationId xmlns:a16="http://schemas.microsoft.com/office/drawing/2014/main" id="{033C0F3E-EECD-4E9F-A0E2-BEE6AAECEADF}"/>
              </a:ext>
            </a:extLst>
          </p:cNvPr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"/>
          <a:stretch/>
        </p:blipFill>
        <p:spPr bwMode="auto">
          <a:xfrm>
            <a:off x="21483168" y="24967358"/>
            <a:ext cx="6519672" cy="5002619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</p:pic>
      <p:sp>
        <p:nvSpPr>
          <p:cNvPr id="46" name="Rectangle 16">
            <a:extLst>
              <a:ext uri="{FF2B5EF4-FFF2-40B4-BE49-F238E27FC236}">
                <a16:creationId xmlns:a16="http://schemas.microsoft.com/office/drawing/2014/main" id="{3735A7A9-1F6F-4345-8BAE-F904F881E49D}"/>
              </a:ext>
            </a:extLst>
          </p:cNvPr>
          <p:cNvSpPr/>
          <p:nvPr/>
        </p:nvSpPr>
        <p:spPr>
          <a:xfrm>
            <a:off x="17569649" y="30424743"/>
            <a:ext cx="10361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Klaszterek és az </a:t>
            </a:r>
            <a:r>
              <a:rPr lang="hu-HU" sz="24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Esping</a:t>
            </a:r>
            <a:r>
              <a:rPr lang="hu-HU" sz="2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-Andersen szerinti jóléti rezsimek kapcsolatának ábrázolása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4" name="Ábra 33" descr="Csoportos ötletgyűjtés">
            <a:extLst>
              <a:ext uri="{FF2B5EF4-FFF2-40B4-BE49-F238E27FC236}">
                <a16:creationId xmlns:a16="http://schemas.microsoft.com/office/drawing/2014/main" id="{4A19CBCE-F851-42F3-983F-399070E808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67259" y="12687002"/>
            <a:ext cx="2178309" cy="217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271D13-D20F-4697-97AA-66DC15DE63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623</Words>
  <Application>Microsoft Office PowerPoint</Application>
  <PresentationFormat>Egyéni</PresentationFormat>
  <Paragraphs>27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Medical Poster</vt:lpstr>
      <vt:lpstr>VEZETŐ NŐK ARÁNYÁT BEFOLYÁSOLÓ DETERMINÁNSOK NEMZETKÖZI ÖSSZEHASONLÍTÓ TANULMÁNY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2013-06-24T19:44:51Z</dcterms:created>
  <dcterms:modified xsi:type="dcterms:W3CDTF">2021-04-19T15:17:38Z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