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85068" autoAdjust="0"/>
  </p:normalViewPr>
  <p:slideViewPr>
    <p:cSldViewPr snapToGrid="0">
      <p:cViewPr varScale="1">
        <p:scale>
          <a:sx n="23" d="100"/>
          <a:sy n="23" d="100"/>
        </p:scale>
        <p:origin x="948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3154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To change this poster, replace our sample content with your own. Or, if you’d rather start from a clean slate, use the New Slide button on the Home tab to insert a new page, then enter your text and content in the empty placeholders. </a:t>
            </a:r>
            <a:r>
              <a:rPr lang="en-US"/>
              <a:t>If you need more placeholders for titles, subtitles or body text, copy any of the existing placeholders, then drag the new one into place.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0" name="Slide Image Placeholder 9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706621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685800" y="14798040"/>
            <a:ext cx="457200" cy="914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85800" y="23301960"/>
            <a:ext cx="457200" cy="9144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101"/>
          <p:cNvSpPr>
            <a:spLocks noChangeArrowheads="1"/>
          </p:cNvSpPr>
          <p:nvPr userDrawn="1"/>
        </p:nvSpPr>
        <p:spPr bwMode="auto">
          <a:xfrm>
            <a:off x="1" y="32004000"/>
            <a:ext cx="43891200" cy="914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n-US" dirty="0"/>
              <a:t>`</a:t>
            </a:r>
          </a:p>
        </p:txBody>
      </p:sp>
      <p:sp>
        <p:nvSpPr>
          <p:cNvPr id="59" name="Line 112"/>
          <p:cNvSpPr>
            <a:spLocks noChangeShapeType="1"/>
          </p:cNvSpPr>
          <p:nvPr userDrawn="1"/>
        </p:nvSpPr>
        <p:spPr bwMode="white">
          <a:xfrm>
            <a:off x="0" y="32004000"/>
            <a:ext cx="43891200" cy="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Rectangle 42"/>
          <p:cNvSpPr/>
          <p:nvPr userDrawn="1"/>
        </p:nvSpPr>
        <p:spPr bwMode="white">
          <a:xfrm>
            <a:off x="29591222" y="6172200"/>
            <a:ext cx="13102114" cy="25328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 userDrawn="1"/>
        </p:nvSpPr>
        <p:spPr bwMode="white">
          <a:xfrm>
            <a:off x="15363158" y="6172200"/>
            <a:ext cx="13102114" cy="25328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 userDrawn="1"/>
        </p:nvSpPr>
        <p:spPr bwMode="white">
          <a:xfrm>
            <a:off x="1112683" y="6172200"/>
            <a:ext cx="13102114" cy="25328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 userDrawn="1"/>
        </p:nvSpPr>
        <p:spPr>
          <a:xfrm>
            <a:off x="1191767" y="6172200"/>
            <a:ext cx="13023031" cy="914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85800" y="6172200"/>
            <a:ext cx="457200" cy="9144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101"/>
          <p:cNvSpPr>
            <a:spLocks noChangeArrowheads="1"/>
          </p:cNvSpPr>
          <p:nvPr userDrawn="1"/>
        </p:nvSpPr>
        <p:spPr bwMode="auto">
          <a:xfrm>
            <a:off x="1143001" y="3886200"/>
            <a:ext cx="42748200" cy="1600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" name="Text Placeholder 6"/>
          <p:cNvSpPr>
            <a:spLocks noGrp="1"/>
          </p:cNvSpPr>
          <p:nvPr userDrawn="1">
            <p:ph type="body" sz="quarter" idx="36"/>
          </p:nvPr>
        </p:nvSpPr>
        <p:spPr bwMode="auto">
          <a:xfrm>
            <a:off x="2209800" y="4083469"/>
            <a:ext cx="35661600" cy="127699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1170431" y="5854273"/>
            <a:ext cx="13044367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>
              <a:spcBef>
                <a:spcPts val="0"/>
              </a:spcBef>
              <a:buNone/>
              <a:defRPr sz="60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19" name="Content Placeholder 17"/>
          <p:cNvSpPr>
            <a:spLocks noGrp="1"/>
          </p:cNvSpPr>
          <p:nvPr userDrawn="1">
            <p:ph sz="quarter" idx="24" hasCustomPrompt="1"/>
          </p:nvPr>
        </p:nvSpPr>
        <p:spPr>
          <a:xfrm>
            <a:off x="1174552" y="7086600"/>
            <a:ext cx="13048488" cy="6840825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60" name="Rectangle 59"/>
          <p:cNvSpPr/>
          <p:nvPr userDrawn="1"/>
        </p:nvSpPr>
        <p:spPr>
          <a:xfrm>
            <a:off x="1170430" y="14798040"/>
            <a:ext cx="13044367" cy="914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/>
          </a:p>
        </p:txBody>
      </p:sp>
      <p:sp>
        <p:nvSpPr>
          <p:cNvPr id="11" name="Text Placeholder 6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1170431" y="14480113"/>
            <a:ext cx="13048488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>
              <a:spcBef>
                <a:spcPts val="0"/>
              </a:spcBef>
              <a:buNone/>
              <a:defRPr sz="60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0" name="Content Placeholder 17"/>
          <p:cNvSpPr>
            <a:spLocks noGrp="1"/>
          </p:cNvSpPr>
          <p:nvPr userDrawn="1">
            <p:ph sz="quarter" idx="25" hasCustomPrompt="1"/>
          </p:nvPr>
        </p:nvSpPr>
        <p:spPr>
          <a:xfrm>
            <a:off x="1174552" y="15712439"/>
            <a:ext cx="13048488" cy="7440169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61" name="Rectangle 60"/>
          <p:cNvSpPr/>
          <p:nvPr userDrawn="1"/>
        </p:nvSpPr>
        <p:spPr>
          <a:xfrm>
            <a:off x="1170431" y="23301960"/>
            <a:ext cx="13048488" cy="914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6"/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1170431" y="22991236"/>
            <a:ext cx="13048488" cy="1253699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>
              <a:spcBef>
                <a:spcPts val="0"/>
              </a:spcBef>
              <a:buNone/>
              <a:defRPr sz="60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1" name="Content Placeholder 17"/>
          <p:cNvSpPr>
            <a:spLocks noGrp="1"/>
          </p:cNvSpPr>
          <p:nvPr userDrawn="1">
            <p:ph sz="quarter" idx="26" hasCustomPrompt="1"/>
          </p:nvPr>
        </p:nvSpPr>
        <p:spPr>
          <a:xfrm>
            <a:off x="1174552" y="24216361"/>
            <a:ext cx="13048488" cy="7263385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62" name="Rectangle 61"/>
          <p:cNvSpPr/>
          <p:nvPr userDrawn="1"/>
        </p:nvSpPr>
        <p:spPr>
          <a:xfrm>
            <a:off x="15416784" y="6172200"/>
            <a:ext cx="13048488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 Placeholder 6"/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15416784" y="5854273"/>
            <a:ext cx="13048488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>
              <a:spcBef>
                <a:spcPts val="0"/>
              </a:spcBef>
              <a:buNone/>
              <a:defRPr sz="60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2" name="Content Placeholder 17"/>
          <p:cNvSpPr>
            <a:spLocks noGrp="1"/>
          </p:cNvSpPr>
          <p:nvPr userDrawn="1">
            <p:ph sz="quarter" idx="27" hasCustomPrompt="1"/>
          </p:nvPr>
        </p:nvSpPr>
        <p:spPr>
          <a:xfrm>
            <a:off x="15416784" y="7086600"/>
            <a:ext cx="13048488" cy="4926126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18" name="Content Placeholder 17"/>
          <p:cNvSpPr>
            <a:spLocks noGrp="1"/>
          </p:cNvSpPr>
          <p:nvPr userDrawn="1">
            <p:ph sz="quarter" idx="23" hasCustomPrompt="1"/>
          </p:nvPr>
        </p:nvSpPr>
        <p:spPr>
          <a:xfrm>
            <a:off x="15416784" y="12456478"/>
            <a:ext cx="13048488" cy="6172200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57" name="Content Placeholder 17"/>
          <p:cNvSpPr>
            <a:spLocks noGrp="1"/>
          </p:cNvSpPr>
          <p:nvPr>
            <p:ph sz="quarter" idx="37" hasCustomPrompt="1"/>
          </p:nvPr>
        </p:nvSpPr>
        <p:spPr>
          <a:xfrm>
            <a:off x="15416784" y="19072430"/>
            <a:ext cx="13048488" cy="3918814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17"/>
          <p:cNvSpPr>
            <a:spLocks noGrp="1"/>
          </p:cNvSpPr>
          <p:nvPr userDrawn="1">
            <p:ph sz="quarter" idx="30" hasCustomPrompt="1"/>
          </p:nvPr>
        </p:nvSpPr>
        <p:spPr>
          <a:xfrm>
            <a:off x="15416784" y="24216361"/>
            <a:ext cx="13048488" cy="7260336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6" name="Text Placeholder 6"/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29644848" y="5854274"/>
            <a:ext cx="13048488" cy="1260902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>
              <a:spcBef>
                <a:spcPts val="0"/>
              </a:spcBef>
              <a:buNone/>
              <a:defRPr sz="60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27" name="Content Placeholder 17"/>
          <p:cNvSpPr>
            <a:spLocks noGrp="1"/>
          </p:cNvSpPr>
          <p:nvPr userDrawn="1">
            <p:ph sz="quarter" idx="32" hasCustomPrompt="1"/>
          </p:nvPr>
        </p:nvSpPr>
        <p:spPr>
          <a:xfrm>
            <a:off x="29644848" y="7086600"/>
            <a:ext cx="13048488" cy="7315200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28" name="Content Placeholder 17"/>
          <p:cNvSpPr>
            <a:spLocks noGrp="1"/>
          </p:cNvSpPr>
          <p:nvPr userDrawn="1">
            <p:ph sz="quarter" idx="33" hasCustomPrompt="1"/>
          </p:nvPr>
        </p:nvSpPr>
        <p:spPr>
          <a:xfrm>
            <a:off x="29644848" y="15251886"/>
            <a:ext cx="13048488" cy="7315200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65" name="Rectangle 64"/>
          <p:cNvSpPr/>
          <p:nvPr userDrawn="1"/>
        </p:nvSpPr>
        <p:spPr>
          <a:xfrm>
            <a:off x="29644848" y="23298912"/>
            <a:ext cx="13048488" cy="914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0000FF"/>
              </a:highlight>
            </a:endParaRPr>
          </a:p>
        </p:txBody>
      </p:sp>
      <p:sp>
        <p:nvSpPr>
          <p:cNvPr id="29" name="Text Placeholder 6"/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29644848" y="22991236"/>
            <a:ext cx="13048488" cy="1253699"/>
          </a:xfrm>
          <a:prstGeom prst="rect">
            <a:avLst/>
          </a:prstGeom>
          <a:noFill/>
        </p:spPr>
        <p:txBody>
          <a:bodyPr lIns="365760" anchor="b">
            <a:noAutofit/>
          </a:bodyPr>
          <a:lstStyle>
            <a:lvl1pPr marL="0" indent="0">
              <a:spcBef>
                <a:spcPts val="0"/>
              </a:spcBef>
              <a:buNone/>
              <a:defRPr sz="60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30" name="Content Placeholder 17"/>
          <p:cNvSpPr>
            <a:spLocks noGrp="1"/>
          </p:cNvSpPr>
          <p:nvPr userDrawn="1">
            <p:ph sz="quarter" idx="35" hasCustomPrompt="1"/>
          </p:nvPr>
        </p:nvSpPr>
        <p:spPr>
          <a:xfrm>
            <a:off x="29644848" y="24216361"/>
            <a:ext cx="13048488" cy="7260336"/>
          </a:xfrm>
        </p:spPr>
        <p:txBody>
          <a:bodyPr lIns="365760" tIns="182880"/>
          <a:lstStyle>
            <a:lvl1pPr>
              <a:buClr>
                <a:schemeClr val="accent1"/>
              </a:buClr>
              <a:defRPr baseline="0"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  <a:lvl6pPr>
              <a:buClr>
                <a:schemeClr val="accent1"/>
              </a:buClr>
              <a:defRPr/>
            </a:lvl6pPr>
            <a:lvl7pPr>
              <a:buClr>
                <a:schemeClr val="accent1"/>
              </a:buClr>
              <a:defRPr/>
            </a:lvl7pPr>
            <a:lvl8pPr>
              <a:buClr>
                <a:schemeClr val="accent1"/>
              </a:buClr>
              <a:defRPr/>
            </a:lvl8pPr>
            <a:lvl9pPr>
              <a:buClr>
                <a:schemeClr val="accent1"/>
              </a:buClr>
              <a:defRPr/>
            </a:lvl9pPr>
          </a:lstStyle>
          <a:p>
            <a:pPr lvl="0"/>
            <a:r>
              <a:rPr lang="en-US" dirty="0"/>
              <a:t>Use this placeholder to add text or other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48" name="Line 115"/>
          <p:cNvSpPr>
            <a:spLocks noChangeShapeType="1"/>
          </p:cNvSpPr>
          <p:nvPr/>
        </p:nvSpPr>
        <p:spPr bwMode="white">
          <a:xfrm>
            <a:off x="1143000" y="2330196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Rectangle 48"/>
          <p:cNvSpPr/>
          <p:nvPr userDrawn="1"/>
        </p:nvSpPr>
        <p:spPr>
          <a:xfrm>
            <a:off x="14927686" y="6172200"/>
            <a:ext cx="457200" cy="9144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Line 115"/>
          <p:cNvSpPr>
            <a:spLocks noChangeShapeType="1"/>
          </p:cNvSpPr>
          <p:nvPr userDrawn="1"/>
        </p:nvSpPr>
        <p:spPr bwMode="white">
          <a:xfrm>
            <a:off x="15387315" y="617220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Rectangle 52"/>
          <p:cNvSpPr/>
          <p:nvPr userDrawn="1"/>
        </p:nvSpPr>
        <p:spPr>
          <a:xfrm>
            <a:off x="29141928" y="23298912"/>
            <a:ext cx="457200" cy="9144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Line 115"/>
          <p:cNvSpPr>
            <a:spLocks noChangeShapeType="1"/>
          </p:cNvSpPr>
          <p:nvPr userDrawn="1"/>
        </p:nvSpPr>
        <p:spPr bwMode="white">
          <a:xfrm>
            <a:off x="29596080" y="23298912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/>
          </a:p>
        </p:txBody>
      </p:sp>
      <p:sp>
        <p:nvSpPr>
          <p:cNvPr id="40" name="Line 115"/>
          <p:cNvSpPr>
            <a:spLocks noChangeShapeType="1"/>
          </p:cNvSpPr>
          <p:nvPr/>
        </p:nvSpPr>
        <p:spPr bwMode="white">
          <a:xfrm>
            <a:off x="1143000" y="617220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115"/>
          <p:cNvSpPr>
            <a:spLocks noChangeShapeType="1"/>
          </p:cNvSpPr>
          <p:nvPr/>
        </p:nvSpPr>
        <p:spPr bwMode="white">
          <a:xfrm>
            <a:off x="1143000" y="14798040"/>
            <a:ext cx="0" cy="914400"/>
          </a:xfrm>
          <a:prstGeom prst="line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04"/>
          <p:cNvSpPr>
            <a:spLocks noChangeArrowheads="1"/>
          </p:cNvSpPr>
          <p:nvPr userDrawn="1"/>
        </p:nvSpPr>
        <p:spPr bwMode="auto">
          <a:xfrm flipH="1">
            <a:off x="685800" y="0"/>
            <a:ext cx="457200" cy="3886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1142999" y="0"/>
            <a:ext cx="42748200" cy="3886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2209800" y="753035"/>
            <a:ext cx="35661600" cy="29807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0" y="6019800"/>
            <a:ext cx="31089600" cy="2362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18520" y="32114698"/>
            <a:ext cx="2185416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87268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 bwMode="white">
          <a:xfrm>
            <a:off x="1143000" y="0"/>
            <a:ext cx="42748200" cy="5513832"/>
            <a:chOff x="1143000" y="0"/>
            <a:chExt cx="42748200" cy="5513832"/>
          </a:xfrm>
        </p:grpSpPr>
        <p:sp>
          <p:nvSpPr>
            <p:cNvPr id="9" name="Line 112"/>
            <p:cNvSpPr>
              <a:spLocks noChangeShapeType="1"/>
            </p:cNvSpPr>
            <p:nvPr userDrawn="1"/>
          </p:nvSpPr>
          <p:spPr bwMode="white">
            <a:xfrm>
              <a:off x="1143000" y="3899217"/>
              <a:ext cx="427482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115"/>
            <p:cNvSpPr>
              <a:spLocks noChangeShapeType="1"/>
            </p:cNvSpPr>
            <p:nvPr userDrawn="1"/>
          </p:nvSpPr>
          <p:spPr bwMode="white">
            <a:xfrm>
              <a:off x="1143000" y="0"/>
              <a:ext cx="0" cy="551383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12"/>
            <p:cNvSpPr>
              <a:spLocks noChangeShapeType="1"/>
            </p:cNvSpPr>
            <p:nvPr userDrawn="1"/>
          </p:nvSpPr>
          <p:spPr bwMode="white">
            <a:xfrm>
              <a:off x="1143000" y="5486400"/>
              <a:ext cx="42748200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106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96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VEZETŐ NŐK ARÁNYÁT BEFOLYÁSOLÓ DETERMINÁNSOK</a:t>
            </a:r>
            <a:br>
              <a:rPr lang="en-US" sz="96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9600" b="1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NEMZETKÖZI ÖSSZEHASONLÍTÓ TANULMÁNY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hu-HU" dirty="0"/>
              <a:t>Tatár-Kiss Klára, Eötvös Lóránd Tudományegyetem Szociológia Doktori Iskola – PhD hallgató; Budapesti Gazdasági Egyetem – vendég oktató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hu-HU" dirty="0"/>
              <a:t>ABSZTRAKT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4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sz="4000" dirty="0">
                <a:latin typeface="Calibri" panose="020F0502020204030204" pitchFamily="34" charset="0"/>
                <a:cs typeface="Calibri" panose="020F0502020204030204" pitchFamily="34" charset="0"/>
              </a:rPr>
              <a:t>A  nemek közti egyenlőség világszerte nem valósult meg, ezen belül is az egyik legnagyobb kihívást a nők gazdasági, vezetői szerepvállalása jelenti, mely szakadék bezárása </a:t>
            </a:r>
          </a:p>
          <a:p>
            <a:pPr marL="0" indent="0" algn="ctr">
              <a:buNone/>
            </a:pPr>
            <a:r>
              <a:rPr lang="hu-HU" sz="6000" u="sng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257</a:t>
            </a:r>
            <a:r>
              <a:rPr lang="hu-HU" sz="4000" dirty="0">
                <a:latin typeface="Calibri" panose="020F0502020204030204" pitchFamily="34" charset="0"/>
                <a:cs typeface="Calibri" panose="020F0502020204030204" pitchFamily="34" charset="0"/>
              </a:rPr>
              <a:t> évet igényel. </a:t>
            </a:r>
          </a:p>
          <a:p>
            <a:pPr marL="0" indent="0" algn="just">
              <a:buNone/>
            </a:pPr>
            <a:r>
              <a:rPr lang="hu-HU" sz="4000" dirty="0">
                <a:latin typeface="Calibri" panose="020F0502020204030204" pitchFamily="34" charset="0"/>
                <a:cs typeface="Calibri" panose="020F0502020204030204" pitchFamily="34" charset="0"/>
              </a:rPr>
              <a:t>A kutatás eredménye alapján a következő nyert bizonyítást: minél gazdagabb, egészségesebb és </a:t>
            </a:r>
            <a:r>
              <a:rPr lang="hu-HU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edukáltabb</a:t>
            </a:r>
            <a:r>
              <a:rPr lang="hu-HU" sz="4000" dirty="0">
                <a:latin typeface="Calibri" panose="020F0502020204030204" pitchFamily="34" charset="0"/>
                <a:cs typeface="Calibri" panose="020F0502020204030204" pitchFamily="34" charset="0"/>
              </a:rPr>
              <a:t> (HDI) egy társadalom, minél kisebb a jövedelemegyenlőtlenség, és minél szélesebb körben elérhetőek a bölcsődei szolgáltatások (3 év alatti gyermekelhelyezés), annál nagyobb a vezető nők aránya. </a:t>
            </a:r>
          </a:p>
          <a:p>
            <a:pPr marL="0" indent="0" algn="just">
              <a:buNone/>
            </a:pPr>
            <a:endParaRPr lang="hu-HU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hu-HU" dirty="0"/>
              <a:t>TÉMA AKTUALITÁSA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25"/>
          </p:nvPr>
        </p:nvSpPr>
        <p:spPr>
          <a:xfrm>
            <a:off x="1174552" y="15712439"/>
            <a:ext cx="12655748" cy="744016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sz="4000" dirty="0">
                <a:latin typeface="Calibri" panose="020F0502020204030204" pitchFamily="34" charset="0"/>
                <a:cs typeface="Calibri" panose="020F0502020204030204" pitchFamily="34" charset="0"/>
              </a:rPr>
              <a:t>A nők és férfiak közötti társadalmi egyenlőtlenségek az élet számos területén megnyilvánulnak, mint például az oktatásban, a gazdasági viszonyokban, az otthoni és a gondoskodói munkában vagy a munkahelyeken. A Világgazdasági Fórum Gender </a:t>
            </a:r>
            <a:r>
              <a:rPr lang="hu-HU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Gap</a:t>
            </a:r>
            <a:r>
              <a:rPr lang="hu-HU" sz="4000" dirty="0">
                <a:latin typeface="Calibri" panose="020F0502020204030204" pitchFamily="34" charset="0"/>
                <a:cs typeface="Calibri" panose="020F0502020204030204" pitchFamily="34" charset="0"/>
              </a:rPr>
              <a:t> Index (2020) adatai rámutatnak az egyenlőtlenség mértékére: globálisan a nemek közti paritás 68,8%-os, a vizsgált 149 ország közül 101-ben ugyan javult a helyzet az előző évhez képest, de az országok egy harmadában stagnálás vagy romlás volt mérhető. A legnagyobb kihívást a nők gazdasági, vezetői szerepvállalása jelenti. A nemek közti egyenlőség a demokrácia feltéltele, igazságossági, emberjogi kérdés, a nők vezetői szerepvállalása pedig üzleti kérdés.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hu-HU" dirty="0"/>
              <a:t>MÓDSZERTAN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6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u-HU" sz="3600" dirty="0">
                <a:latin typeface="Calibri" panose="020F0502020204030204" pitchFamily="34" charset="0"/>
                <a:cs typeface="Calibri" panose="020F0502020204030204" pitchFamily="34" charset="0"/>
              </a:rPr>
              <a:t>Nemzetközi összehasonlító tanulmány, melynek országai az Európai Unió területén helyezkednek el, és az alábbiak: Magyarország, Csehország, Lengyelország, Egyesült Királyság, Svédország, Franciaország, Olaszország és Spanyolország.</a:t>
            </a:r>
          </a:p>
          <a:p>
            <a:pPr algn="just"/>
            <a:r>
              <a:rPr lang="hu-HU" sz="3600" dirty="0">
                <a:latin typeface="Calibri" panose="020F0502020204030204" pitchFamily="34" charset="0"/>
                <a:cs typeface="Calibri" panose="020F0502020204030204" pitchFamily="34" charset="0"/>
              </a:rPr>
              <a:t>A kutatás során a nők munkaerőpiaci jelentét, majd a vezetői arányát – Gender </a:t>
            </a:r>
            <a:r>
              <a:rPr lang="hu-HU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Gap</a:t>
            </a:r>
            <a:r>
              <a:rPr lang="hu-HU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Report</a:t>
            </a:r>
            <a:r>
              <a:rPr lang="hu-HU" sz="3600" dirty="0">
                <a:latin typeface="Calibri" panose="020F0502020204030204" pitchFamily="34" charset="0"/>
                <a:cs typeface="Calibri" panose="020F0502020204030204" pitchFamily="34" charset="0"/>
              </a:rPr>
              <a:t> és EIGE adatbázisok alapján – vizsgálja függő változóként.</a:t>
            </a:r>
          </a:p>
          <a:p>
            <a:pPr algn="just"/>
            <a:r>
              <a:rPr lang="hu-HU" sz="3600" dirty="0">
                <a:latin typeface="Calibri" panose="020F0502020204030204" pitchFamily="34" charset="0"/>
                <a:cs typeface="Calibri" panose="020F0502020204030204" pitchFamily="34" charset="0"/>
              </a:rPr>
              <a:t>Kvantitatív módszertant: SPSS, </a:t>
            </a:r>
            <a:r>
              <a:rPr lang="hu-HU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Kendall</a:t>
            </a:r>
            <a:r>
              <a:rPr lang="hu-HU" sz="3600" dirty="0">
                <a:latin typeface="Calibri" panose="020F0502020204030204" pitchFamily="34" charset="0"/>
                <a:cs typeface="Calibri" panose="020F0502020204030204" pitchFamily="34" charset="0"/>
              </a:rPr>
              <a:t>-tau, </a:t>
            </a:r>
            <a:r>
              <a:rPr lang="hu-HU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Spearman-rho</a:t>
            </a:r>
            <a:r>
              <a:rPr lang="hu-HU" sz="3600" dirty="0">
                <a:latin typeface="Calibri" panose="020F0502020204030204" pitchFamily="34" charset="0"/>
                <a:cs typeface="Calibri" panose="020F0502020204030204" pitchFamily="34" charset="0"/>
              </a:rPr>
              <a:t> rangkorreláció, ANOVA </a:t>
            </a:r>
            <a:r>
              <a:rPr lang="hu-HU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klaszterezés</a:t>
            </a:r>
            <a:r>
              <a:rPr lang="hu-HU" sz="36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r>
              <a:rPr lang="hu-HU" sz="3600" dirty="0">
                <a:latin typeface="Calibri" panose="020F0502020204030204" pitchFamily="34" charset="0"/>
                <a:cs typeface="Calibri" panose="020F0502020204030204" pitchFamily="34" charset="0"/>
              </a:rPr>
              <a:t>Független változók: egy főre jutó GDP mértéke vásárlóerő paritáson számolva (GDP/</a:t>
            </a:r>
            <a:r>
              <a:rPr lang="hu-HU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pps</a:t>
            </a:r>
            <a:r>
              <a:rPr lang="hu-HU" sz="3600" dirty="0">
                <a:latin typeface="Calibri" panose="020F0502020204030204" pitchFamily="34" charset="0"/>
                <a:cs typeface="Calibri" panose="020F0502020204030204" pitchFamily="34" charset="0"/>
              </a:rPr>
              <a:t>), jövedelemegyenlőtlenség (GINI), emberi fejlettségi index (HDI), protestáns/katolikus vallás, jóléti rezsim, GDP arányos szociális költések százaléka, valamint gyermekek intézményi elhelyezése korcsoportonként.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hu-HU" dirty="0"/>
              <a:t>EREDMÉNYEK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/>
              <a:t>Results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hu-HU" dirty="0"/>
              <a:t>KONKLÚZIÓ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35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u-HU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Ugyan minden vizsgált ország az Európai Unió része, azonban a nők vezetői aránya jelentősen eltér, mely Magyarországon a legalacsonyabb és Svédországban a legmagasabb – noha a legmagasabb értéket mutató országban sincs paritás a nemek között.</a:t>
            </a:r>
          </a:p>
          <a:p>
            <a:pPr algn="just"/>
            <a:r>
              <a:rPr lang="hu-HU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vezető nők aránya során vizsgált determinánsok tekintetében az egyszerű, korrelációs eredmények igazolták a protestáns/katolikus vallás, valamint a Gender </a:t>
            </a:r>
            <a:r>
              <a:rPr lang="hu-HU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Gap</a:t>
            </a:r>
            <a:r>
              <a:rPr lang="hu-HU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Index szerinti vezető nők aránya közötti korrelációt hasonló módon a munkaerőpiaci arányhoz, azaz, hogy a javarészt protestáns országokban magasabb a női vezetők aránya. </a:t>
            </a:r>
          </a:p>
          <a:p>
            <a:pPr algn="just"/>
            <a:r>
              <a:rPr lang="hu-HU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Az EIGE szerinti vezető nők aránya tekintetében ez a korreláció nem igazolódott. Ennek oka feltételezhetően az, hogy a két index mást ért a vezető nők csoportja alatt. </a:t>
            </a:r>
          </a:p>
          <a:p>
            <a:pPr algn="just"/>
            <a:r>
              <a:rPr lang="hu-HU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komplexebb, elemzések alapján pedig a következő kapcsolatok nyertek bizonyítást: Nők vezetői aránya – GINI; Nők vezetői aránya – HDI – protestantizmus; Nők vezetői aránya – 3 év alatti gyermekek intézményi elhelyezése  - GDP arányos költések/HDI</a:t>
            </a:r>
          </a:p>
        </p:txBody>
      </p:sp>
      <p:pic>
        <p:nvPicPr>
          <p:cNvPr id="1026" name="Picture 2" descr="Central European countries lag in gender equality ranking - Kafkadesk">
            <a:extLst>
              <a:ext uri="{FF2B5EF4-FFF2-40B4-BE49-F238E27FC236}">
                <a16:creationId xmlns:a16="http://schemas.microsoft.com/office/drawing/2014/main" id="{7E285260-E073-4441-8DCF-669EFA264A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3900" y="138106"/>
            <a:ext cx="6286500" cy="352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Group 11">
            <a:extLst>
              <a:ext uri="{FF2B5EF4-FFF2-40B4-BE49-F238E27FC236}">
                <a16:creationId xmlns:a16="http://schemas.microsoft.com/office/drawing/2014/main" id="{FAE767DC-C37F-48D8-916F-ED4F233C7534}"/>
              </a:ext>
            </a:extLst>
          </p:cNvPr>
          <p:cNvGrpSpPr/>
          <p:nvPr/>
        </p:nvGrpSpPr>
        <p:grpSpPr>
          <a:xfrm>
            <a:off x="17081345" y="7840321"/>
            <a:ext cx="9719366" cy="7533903"/>
            <a:chOff x="503237" y="17282320"/>
            <a:chExt cx="9719366" cy="7533903"/>
          </a:xfrm>
        </p:grpSpPr>
        <p:pic>
          <p:nvPicPr>
            <p:cNvPr id="26" name="Kép 4">
              <a:extLst>
                <a:ext uri="{FF2B5EF4-FFF2-40B4-BE49-F238E27FC236}">
                  <a16:creationId xmlns:a16="http://schemas.microsoft.com/office/drawing/2014/main" id="{A2CCD91A-3B44-4B1B-AF52-3BF7E40C9CFE}"/>
                </a:ext>
              </a:extLst>
            </p:cNvPr>
            <p:cNvPicPr/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2" t="2149" r="2112" b="1951"/>
            <a:stretch/>
          </p:blipFill>
          <p:spPr bwMode="auto">
            <a:xfrm>
              <a:off x="503237" y="17282320"/>
              <a:ext cx="9719366" cy="6185349"/>
            </a:xfrm>
            <a:prstGeom prst="rect">
              <a:avLst/>
            </a:prstGeom>
            <a:noFill/>
          </p:spPr>
        </p:pic>
        <p:sp>
          <p:nvSpPr>
            <p:cNvPr id="27" name="Rectangle 10">
              <a:extLst>
                <a:ext uri="{FF2B5EF4-FFF2-40B4-BE49-F238E27FC236}">
                  <a16:creationId xmlns:a16="http://schemas.microsoft.com/office/drawing/2014/main" id="{79734908-B415-4A10-860D-D3CDDFAC2DB8}"/>
                </a:ext>
              </a:extLst>
            </p:cNvPr>
            <p:cNvSpPr/>
            <p:nvPr/>
          </p:nvSpPr>
          <p:spPr>
            <a:xfrm>
              <a:off x="1288153" y="23985226"/>
              <a:ext cx="8844729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sz="2400" dirty="0">
                  <a:solidFill>
                    <a:schemeClr val="bg2">
                      <a:lumMod val="2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Nők foglalkoztatottságának longitudinális elemzése 2006-2018 között </a:t>
              </a:r>
            </a:p>
            <a:p>
              <a:pPr algn="ctr"/>
              <a:r>
                <a:rPr lang="hu-HU" sz="2400" dirty="0">
                  <a:solidFill>
                    <a:schemeClr val="bg2">
                      <a:lumMod val="2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 Global </a:t>
              </a:r>
              <a:r>
                <a:rPr lang="hu-HU" sz="2400" dirty="0" err="1">
                  <a:solidFill>
                    <a:schemeClr val="bg2">
                      <a:lumMod val="2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Gender</a:t>
              </a:r>
              <a:r>
                <a:rPr lang="hu-HU" sz="2400" dirty="0">
                  <a:solidFill>
                    <a:schemeClr val="bg2">
                      <a:lumMod val="2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hu-HU" sz="2400" dirty="0" err="1">
                  <a:solidFill>
                    <a:schemeClr val="bg2">
                      <a:lumMod val="2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Gap</a:t>
              </a:r>
              <a:r>
                <a:rPr lang="hu-HU" sz="2400" dirty="0">
                  <a:solidFill>
                    <a:schemeClr val="bg2">
                      <a:lumMod val="2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Index alapján</a:t>
              </a:r>
              <a:endParaRPr lang="en-US" sz="24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6" name="Group 13">
            <a:extLst>
              <a:ext uri="{FF2B5EF4-FFF2-40B4-BE49-F238E27FC236}">
                <a16:creationId xmlns:a16="http://schemas.microsoft.com/office/drawing/2014/main" id="{6868E645-F760-4689-BC2E-AB42DFB491B6}"/>
              </a:ext>
            </a:extLst>
          </p:cNvPr>
          <p:cNvGrpSpPr/>
          <p:nvPr/>
        </p:nvGrpSpPr>
        <p:grpSpPr>
          <a:xfrm>
            <a:off x="17081345" y="16296114"/>
            <a:ext cx="8813916" cy="7313041"/>
            <a:chOff x="21666216" y="17124710"/>
            <a:chExt cx="8813916" cy="7313041"/>
          </a:xfrm>
        </p:grpSpPr>
        <p:pic>
          <p:nvPicPr>
            <p:cNvPr id="37" name="Kép 43">
              <a:extLst>
                <a:ext uri="{FF2B5EF4-FFF2-40B4-BE49-F238E27FC236}">
                  <a16:creationId xmlns:a16="http://schemas.microsoft.com/office/drawing/2014/main" id="{CC2360E5-9830-4D6C-B229-FE18CC00CE5F}"/>
                </a:ext>
              </a:extLst>
            </p:cNvPr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21666216" y="17124710"/>
              <a:ext cx="8229600" cy="6400800"/>
            </a:xfrm>
            <a:prstGeom prst="rect">
              <a:avLst/>
            </a:prstGeom>
          </p:spPr>
        </p:pic>
        <p:sp>
          <p:nvSpPr>
            <p:cNvPr id="38" name="Rectangle 12">
              <a:extLst>
                <a:ext uri="{FF2B5EF4-FFF2-40B4-BE49-F238E27FC236}">
                  <a16:creationId xmlns:a16="http://schemas.microsoft.com/office/drawing/2014/main" id="{3DA461B7-A423-4C10-84B1-02727E53DA16}"/>
                </a:ext>
              </a:extLst>
            </p:cNvPr>
            <p:cNvSpPr/>
            <p:nvPr/>
          </p:nvSpPr>
          <p:spPr>
            <a:xfrm>
              <a:off x="22154520" y="23976086"/>
              <a:ext cx="832561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sz="2400" dirty="0">
                  <a:solidFill>
                    <a:schemeClr val="bg2">
                      <a:lumMod val="2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Vezető nők arányának alakulása az EIGE alapján 2006-2018 között</a:t>
              </a:r>
              <a:endParaRPr lang="en-US" sz="24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1" name="Group 20">
            <a:extLst>
              <a:ext uri="{FF2B5EF4-FFF2-40B4-BE49-F238E27FC236}">
                <a16:creationId xmlns:a16="http://schemas.microsoft.com/office/drawing/2014/main" id="{09D43EFF-4EAB-41C8-8C82-B8E89E371E1E}"/>
              </a:ext>
            </a:extLst>
          </p:cNvPr>
          <p:cNvGrpSpPr/>
          <p:nvPr/>
        </p:nvGrpSpPr>
        <p:grpSpPr>
          <a:xfrm>
            <a:off x="29644848" y="8055297"/>
            <a:ext cx="13048488" cy="11010900"/>
            <a:chOff x="430571" y="12774851"/>
            <a:chExt cx="20704285" cy="15736112"/>
          </a:xfrm>
        </p:grpSpPr>
        <p:pic>
          <p:nvPicPr>
            <p:cNvPr id="42" name="Kép 61">
              <a:extLst>
                <a:ext uri="{FF2B5EF4-FFF2-40B4-BE49-F238E27FC236}">
                  <a16:creationId xmlns:a16="http://schemas.microsoft.com/office/drawing/2014/main" id="{A71B98AD-8A74-46B6-88B1-DF99F20338CD}"/>
                </a:ext>
              </a:extLst>
            </p:cNvPr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430571" y="12774851"/>
              <a:ext cx="20704285" cy="15736112"/>
            </a:xfrm>
            <a:prstGeom prst="rect">
              <a:avLst/>
            </a:prstGeom>
          </p:spPr>
        </p:pic>
        <p:sp>
          <p:nvSpPr>
            <p:cNvPr id="43" name="Rectangle 19">
              <a:extLst>
                <a:ext uri="{FF2B5EF4-FFF2-40B4-BE49-F238E27FC236}">
                  <a16:creationId xmlns:a16="http://schemas.microsoft.com/office/drawing/2014/main" id="{2A3EA598-FECE-4479-9DED-3645F3F58A17}"/>
                </a:ext>
              </a:extLst>
            </p:cNvPr>
            <p:cNvSpPr/>
            <p:nvPr/>
          </p:nvSpPr>
          <p:spPr>
            <a:xfrm>
              <a:off x="5302594" y="27448738"/>
              <a:ext cx="11114114" cy="71583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sz="2000" dirty="0">
                  <a:solidFill>
                    <a:schemeClr val="bg2">
                      <a:lumMod val="2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 női vezetők arányát befolyásolók kapcsolati rendszere mind-map alkalmazásával</a:t>
              </a:r>
              <a:endParaRPr lang="en-US" sz="2000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pic>
        <p:nvPicPr>
          <p:cNvPr id="44" name="Kép 55">
            <a:extLst>
              <a:ext uri="{FF2B5EF4-FFF2-40B4-BE49-F238E27FC236}">
                <a16:creationId xmlns:a16="http://schemas.microsoft.com/office/drawing/2014/main" id="{02CFC8DB-F89E-4334-ABB0-270B5D439074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6784" y="24967358"/>
            <a:ext cx="5957316" cy="500261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</p:pic>
      <p:pic>
        <p:nvPicPr>
          <p:cNvPr id="45" name="Kép 54">
            <a:extLst>
              <a:ext uri="{FF2B5EF4-FFF2-40B4-BE49-F238E27FC236}">
                <a16:creationId xmlns:a16="http://schemas.microsoft.com/office/drawing/2014/main" id="{033C0F3E-EECD-4E9F-A0E2-BEE6AAECEADF}"/>
              </a:ext>
            </a:extLst>
          </p:cNvPr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2"/>
          <a:stretch/>
        </p:blipFill>
        <p:spPr bwMode="auto">
          <a:xfrm>
            <a:off x="21483168" y="24967358"/>
            <a:ext cx="6519672" cy="500261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</p:pic>
      <p:sp>
        <p:nvSpPr>
          <p:cNvPr id="46" name="Rectangle 16">
            <a:extLst>
              <a:ext uri="{FF2B5EF4-FFF2-40B4-BE49-F238E27FC236}">
                <a16:creationId xmlns:a16="http://schemas.microsoft.com/office/drawing/2014/main" id="{3735A7A9-1F6F-4345-8BAE-F904F881E49D}"/>
              </a:ext>
            </a:extLst>
          </p:cNvPr>
          <p:cNvSpPr/>
          <p:nvPr/>
        </p:nvSpPr>
        <p:spPr>
          <a:xfrm>
            <a:off x="17569649" y="30424743"/>
            <a:ext cx="103614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Klaszterek és az </a:t>
            </a:r>
            <a:r>
              <a:rPr lang="hu-HU" sz="2400" dirty="0" err="1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Esping</a:t>
            </a:r>
            <a:r>
              <a:rPr lang="hu-HU" sz="2400" dirty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-Andersen szerinti jóléti rezsimek kapcsolatának ábrázolása</a:t>
            </a:r>
            <a:endParaRPr lang="en-US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4" name="Ábra 33" descr="Csoportos ötletgyűjtés">
            <a:extLst>
              <a:ext uri="{FF2B5EF4-FFF2-40B4-BE49-F238E27FC236}">
                <a16:creationId xmlns:a16="http://schemas.microsoft.com/office/drawing/2014/main" id="{4A19CBCE-F851-42F3-983F-399070E808C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067259" y="12687002"/>
            <a:ext cx="2178309" cy="217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</p:sld>
</file>

<file path=ppt/theme/theme1.xml><?xml version="1.0" encoding="utf-8"?>
<a:theme xmlns:a="http://schemas.openxmlformats.org/drawingml/2006/main" name="Medical Poster">
  <a:themeElements>
    <a:clrScheme name="Medical Poster B">
      <a:dk1>
        <a:sysClr val="windowText" lastClr="000000"/>
      </a:dk1>
      <a:lt1>
        <a:sysClr val="window" lastClr="FFFFFF"/>
      </a:lt1>
      <a:dk2>
        <a:srgbClr val="256693"/>
      </a:dk2>
      <a:lt2>
        <a:srgbClr val="D2EAFA"/>
      </a:lt2>
      <a:accent1>
        <a:srgbClr val="2F82BB"/>
      </a:accent1>
      <a:accent2>
        <a:srgbClr val="C9C64E"/>
      </a:accent2>
      <a:accent3>
        <a:srgbClr val="A5AB81"/>
      </a:accent3>
      <a:accent4>
        <a:srgbClr val="D8B25C"/>
      </a:accent4>
      <a:accent5>
        <a:srgbClr val="689CC0"/>
      </a:accent5>
      <a:accent6>
        <a:srgbClr val="968C8C"/>
      </a:accent6>
      <a:hlink>
        <a:srgbClr val="2F82BB"/>
      </a:hlink>
      <a:folHlink>
        <a:srgbClr val="808080"/>
      </a:folHlink>
    </a:clrScheme>
    <a:fontScheme name="Impact-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75000"/>
          </a:schemeClr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0CDA158F-BD11-4947-AD81-47123E717BAC}" vid="{D7EF840D-21B4-42C8-9035-CFD5E088B4D5}"/>
    </a:ext>
  </a:extLst>
</a:theme>
</file>

<file path=ppt/theme/theme2.xml><?xml version="1.0" encoding="utf-8"?>
<a:theme xmlns:a="http://schemas.openxmlformats.org/drawingml/2006/main" name="Office Theme">
  <a:themeElements>
    <a:clrScheme name="Medical Poster B">
      <a:dk1>
        <a:sysClr val="windowText" lastClr="000000"/>
      </a:dk1>
      <a:lt1>
        <a:sysClr val="window" lastClr="FFFFFF"/>
      </a:lt1>
      <a:dk2>
        <a:srgbClr val="256693"/>
      </a:dk2>
      <a:lt2>
        <a:srgbClr val="D2EAFA"/>
      </a:lt2>
      <a:accent1>
        <a:srgbClr val="2F82BB"/>
      </a:accent1>
      <a:accent2>
        <a:srgbClr val="C9C64E"/>
      </a:accent2>
      <a:accent3>
        <a:srgbClr val="A5AB81"/>
      </a:accent3>
      <a:accent4>
        <a:srgbClr val="D8B25C"/>
      </a:accent4>
      <a:accent5>
        <a:srgbClr val="689CC0"/>
      </a:accent5>
      <a:accent6>
        <a:srgbClr val="968C8C"/>
      </a:accent6>
      <a:hlink>
        <a:srgbClr val="2F82BB"/>
      </a:hlink>
      <a:folHlink>
        <a:srgbClr val="808080"/>
      </a:folHlink>
    </a:clrScheme>
    <a:fontScheme name="Impact-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edical Poster B">
      <a:dk1>
        <a:sysClr val="windowText" lastClr="000000"/>
      </a:dk1>
      <a:lt1>
        <a:sysClr val="window" lastClr="FFFFFF"/>
      </a:lt1>
      <a:dk2>
        <a:srgbClr val="256693"/>
      </a:dk2>
      <a:lt2>
        <a:srgbClr val="D2EAFA"/>
      </a:lt2>
      <a:accent1>
        <a:srgbClr val="2F82BB"/>
      </a:accent1>
      <a:accent2>
        <a:srgbClr val="C9C64E"/>
      </a:accent2>
      <a:accent3>
        <a:srgbClr val="A5AB81"/>
      </a:accent3>
      <a:accent4>
        <a:srgbClr val="D8B25C"/>
      </a:accent4>
      <a:accent5>
        <a:srgbClr val="689CC0"/>
      </a:accent5>
      <a:accent6>
        <a:srgbClr val="968C8C"/>
      </a:accent6>
      <a:hlink>
        <a:srgbClr val="2F82BB"/>
      </a:hlink>
      <a:folHlink>
        <a:srgbClr val="808080"/>
      </a:folHlink>
    </a:clrScheme>
    <a:fontScheme name="Impact-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271D13-D20F-4697-97AA-66DC15DE63F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D3F3875-7A7F-481F-975A-FD11B1B30A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13AD7E-0B42-4A01-861E-64E1CDF736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623</Words>
  <Application>Microsoft Office PowerPoint</Application>
  <PresentationFormat>Egyéni</PresentationFormat>
  <Paragraphs>27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Impact</vt:lpstr>
      <vt:lpstr>Medical Poster</vt:lpstr>
      <vt:lpstr>VEZETŐ NŐK ARÁNYÁT BEFOLYÁSOLÓ DETERMINÁNSOK NEMZETKÖZI ÖSSZEHASONLÍTÓ TANULMÁNY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2013-06-24T19:44:51Z</dcterms:created>
  <dcterms:modified xsi:type="dcterms:W3CDTF">2021-04-19T15:17:38Z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