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Default Extension="bin" ContentType="application/vnd.openxmlformats-officedocument.oleObject"/>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6" r:id="rId2"/>
  </p:sldIdLst>
  <p:sldSz cx="32042100" cy="45005625"/>
  <p:notesSz cx="9871075" cy="13225463"/>
  <p:defaultTextStyle>
    <a:defPPr>
      <a:defRPr lang="hu-HU"/>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FFFFFF"/>
    <a:srgbClr val="FFFFCC"/>
    <a:srgbClr val="E0CDBA"/>
    <a:srgbClr val="A22B06"/>
    <a:srgbClr val="FFFF99"/>
    <a:srgbClr val="6E4924"/>
    <a:srgbClr val="FDBB63"/>
    <a:srgbClr val="EAEAEA"/>
  </p:clrMru>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incs stílus, csak rács">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859" autoAdjust="0"/>
    <p:restoredTop sz="98805" autoAdjust="0"/>
  </p:normalViewPr>
  <p:slideViewPr>
    <p:cSldViewPr>
      <p:cViewPr>
        <p:scale>
          <a:sx n="30" d="100"/>
          <a:sy n="30" d="100"/>
        </p:scale>
        <p:origin x="-264" y="582"/>
      </p:cViewPr>
      <p:guideLst>
        <p:guide orient="horz" pos="14175"/>
        <p:guide pos="10092"/>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1026"/>
          <p:cNvSpPr>
            <a:spLocks noGrp="1" noChangeArrowheads="1"/>
          </p:cNvSpPr>
          <p:nvPr>
            <p:ph type="hdr" sz="quarter"/>
          </p:nvPr>
        </p:nvSpPr>
        <p:spPr bwMode="auto">
          <a:xfrm>
            <a:off x="0" y="0"/>
            <a:ext cx="4278313" cy="660400"/>
          </a:xfrm>
          <a:prstGeom prst="rect">
            <a:avLst/>
          </a:prstGeom>
          <a:noFill/>
          <a:ln>
            <a:noFill/>
          </a:ln>
        </p:spPr>
        <p:txBody>
          <a:bodyPr vert="horz" wrap="square" lIns="131866" tIns="65934" rIns="131866" bIns="65934" numCol="1" anchor="t" anchorCtr="0" compatLnSpc="1">
            <a:prstTxWarp prst="textNoShape">
              <a:avLst/>
            </a:prstTxWarp>
          </a:bodyPr>
          <a:lstStyle>
            <a:lvl1pPr defTabSz="1317772" eaLnBrk="1" hangingPunct="1">
              <a:defRPr sz="1800"/>
            </a:lvl1pPr>
          </a:lstStyle>
          <a:p>
            <a:pPr>
              <a:defRPr/>
            </a:pPr>
            <a:endParaRPr lang="en-GB" altLang="hu-HU"/>
          </a:p>
        </p:txBody>
      </p:sp>
      <p:sp>
        <p:nvSpPr>
          <p:cNvPr id="5123" name="Rectangle 1027"/>
          <p:cNvSpPr>
            <a:spLocks noGrp="1" noChangeArrowheads="1"/>
          </p:cNvSpPr>
          <p:nvPr>
            <p:ph type="dt" sz="quarter" idx="1"/>
          </p:nvPr>
        </p:nvSpPr>
        <p:spPr bwMode="auto">
          <a:xfrm>
            <a:off x="5592763" y="0"/>
            <a:ext cx="4278312" cy="660400"/>
          </a:xfrm>
          <a:prstGeom prst="rect">
            <a:avLst/>
          </a:prstGeom>
          <a:noFill/>
          <a:ln>
            <a:noFill/>
          </a:ln>
        </p:spPr>
        <p:txBody>
          <a:bodyPr vert="horz" wrap="square" lIns="131866" tIns="65934" rIns="131866" bIns="65934" numCol="1" anchor="t" anchorCtr="0" compatLnSpc="1">
            <a:prstTxWarp prst="textNoShape">
              <a:avLst/>
            </a:prstTxWarp>
          </a:bodyPr>
          <a:lstStyle>
            <a:lvl1pPr algn="r" defTabSz="1317772" eaLnBrk="1" hangingPunct="1">
              <a:defRPr sz="1800"/>
            </a:lvl1pPr>
          </a:lstStyle>
          <a:p>
            <a:pPr>
              <a:defRPr/>
            </a:pPr>
            <a:endParaRPr lang="en-GB" altLang="hu-HU"/>
          </a:p>
        </p:txBody>
      </p:sp>
      <p:sp>
        <p:nvSpPr>
          <p:cNvPr id="5124" name="Rectangle 1028"/>
          <p:cNvSpPr>
            <a:spLocks noGrp="1" noChangeArrowheads="1"/>
          </p:cNvSpPr>
          <p:nvPr>
            <p:ph type="ftr" sz="quarter" idx="2"/>
          </p:nvPr>
        </p:nvSpPr>
        <p:spPr bwMode="auto">
          <a:xfrm>
            <a:off x="0" y="12565063"/>
            <a:ext cx="4278313" cy="660400"/>
          </a:xfrm>
          <a:prstGeom prst="rect">
            <a:avLst/>
          </a:prstGeom>
          <a:noFill/>
          <a:ln>
            <a:noFill/>
          </a:ln>
        </p:spPr>
        <p:txBody>
          <a:bodyPr vert="horz" wrap="square" lIns="131866" tIns="65934" rIns="131866" bIns="65934" numCol="1" anchor="b" anchorCtr="0" compatLnSpc="1">
            <a:prstTxWarp prst="textNoShape">
              <a:avLst/>
            </a:prstTxWarp>
          </a:bodyPr>
          <a:lstStyle>
            <a:lvl1pPr defTabSz="1317772" eaLnBrk="1" hangingPunct="1">
              <a:defRPr sz="1800"/>
            </a:lvl1pPr>
          </a:lstStyle>
          <a:p>
            <a:pPr>
              <a:defRPr/>
            </a:pPr>
            <a:endParaRPr lang="en-GB" altLang="hu-HU"/>
          </a:p>
        </p:txBody>
      </p:sp>
      <p:sp>
        <p:nvSpPr>
          <p:cNvPr id="5125" name="Rectangle 1029"/>
          <p:cNvSpPr>
            <a:spLocks noGrp="1" noChangeArrowheads="1"/>
          </p:cNvSpPr>
          <p:nvPr>
            <p:ph type="sldNum" sz="quarter" idx="3"/>
          </p:nvPr>
        </p:nvSpPr>
        <p:spPr bwMode="auto">
          <a:xfrm>
            <a:off x="5592763" y="12565063"/>
            <a:ext cx="4278312" cy="660400"/>
          </a:xfrm>
          <a:prstGeom prst="rect">
            <a:avLst/>
          </a:prstGeom>
          <a:noFill/>
          <a:ln>
            <a:noFill/>
          </a:ln>
        </p:spPr>
        <p:txBody>
          <a:bodyPr vert="horz" wrap="square" lIns="131866" tIns="65934" rIns="131866" bIns="65934" numCol="1" anchor="b" anchorCtr="0" compatLnSpc="1">
            <a:prstTxWarp prst="textNoShape">
              <a:avLst/>
            </a:prstTxWarp>
          </a:bodyPr>
          <a:lstStyle>
            <a:lvl1pPr algn="r" defTabSz="1317625" eaLnBrk="1" hangingPunct="1">
              <a:defRPr sz="1800"/>
            </a:lvl1pPr>
          </a:lstStyle>
          <a:p>
            <a:fld id="{6952654E-43ED-4B0B-BE50-1BDE98A8F9A2}" type="slidenum">
              <a:rPr lang="hu-HU" altLang="hu-HU"/>
              <a:pPr/>
              <a:t>‹#›</a:t>
            </a:fld>
            <a:endParaRPr lang="hu-HU" altLang="hu-HU"/>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4278313" cy="660400"/>
          </a:xfrm>
          <a:prstGeom prst="rect">
            <a:avLst/>
          </a:prstGeom>
          <a:noFill/>
          <a:ln>
            <a:noFill/>
          </a:ln>
        </p:spPr>
        <p:txBody>
          <a:bodyPr vert="horz" wrap="square" lIns="121826" tIns="60913" rIns="121826" bIns="60913" numCol="1" anchor="t" anchorCtr="0" compatLnSpc="1">
            <a:prstTxWarp prst="textNoShape">
              <a:avLst/>
            </a:prstTxWarp>
          </a:bodyPr>
          <a:lstStyle>
            <a:lvl1pPr eaLnBrk="0" hangingPunct="0">
              <a:defRPr sz="1500"/>
            </a:lvl1pPr>
          </a:lstStyle>
          <a:p>
            <a:pPr>
              <a:defRPr/>
            </a:pPr>
            <a:endParaRPr lang="en-GB" altLang="hu-HU"/>
          </a:p>
        </p:txBody>
      </p:sp>
      <p:sp>
        <p:nvSpPr>
          <p:cNvPr id="16387" name="Rectangle 3"/>
          <p:cNvSpPr>
            <a:spLocks noGrp="1" noChangeArrowheads="1"/>
          </p:cNvSpPr>
          <p:nvPr>
            <p:ph type="dt" idx="1"/>
          </p:nvPr>
        </p:nvSpPr>
        <p:spPr bwMode="auto">
          <a:xfrm>
            <a:off x="5592763" y="0"/>
            <a:ext cx="4276725" cy="660400"/>
          </a:xfrm>
          <a:prstGeom prst="rect">
            <a:avLst/>
          </a:prstGeom>
          <a:noFill/>
          <a:ln>
            <a:noFill/>
          </a:ln>
        </p:spPr>
        <p:txBody>
          <a:bodyPr vert="horz" wrap="square" lIns="121826" tIns="60913" rIns="121826" bIns="60913" numCol="1" anchor="t" anchorCtr="0" compatLnSpc="1">
            <a:prstTxWarp prst="textNoShape">
              <a:avLst/>
            </a:prstTxWarp>
          </a:bodyPr>
          <a:lstStyle>
            <a:lvl1pPr algn="r" eaLnBrk="0" hangingPunct="0">
              <a:defRPr sz="1500"/>
            </a:lvl1pPr>
          </a:lstStyle>
          <a:p>
            <a:pPr>
              <a:defRPr/>
            </a:pPr>
            <a:fld id="{7DCA98D0-9B54-4EF3-8114-90653BFE3F26}" type="datetimeFigureOut">
              <a:rPr lang="hu-HU" altLang="hu-HU"/>
              <a:pPr>
                <a:defRPr/>
              </a:pPr>
              <a:t>2019. 11. 30.</a:t>
            </a:fld>
            <a:endParaRPr lang="hu-HU" altLang="hu-HU"/>
          </a:p>
        </p:txBody>
      </p:sp>
      <p:sp>
        <p:nvSpPr>
          <p:cNvPr id="2052" name="Rectangle 4"/>
          <p:cNvSpPr>
            <a:spLocks noRot="1" noChangeArrowheads="1" noTextEdit="1"/>
          </p:cNvSpPr>
          <p:nvPr>
            <p:ph type="sldImg" idx="2"/>
          </p:nvPr>
        </p:nvSpPr>
        <p:spPr bwMode="auto">
          <a:xfrm>
            <a:off x="3171825" y="995363"/>
            <a:ext cx="3527425" cy="4956175"/>
          </a:xfrm>
          <a:prstGeom prst="rect">
            <a:avLst/>
          </a:prstGeom>
          <a:noFill/>
          <a:ln w="9525">
            <a:solidFill>
              <a:srgbClr val="000000"/>
            </a:solidFill>
            <a:miter lim="800000"/>
            <a:headEnd/>
            <a:tailEnd/>
          </a:ln>
        </p:spPr>
      </p:sp>
      <p:sp>
        <p:nvSpPr>
          <p:cNvPr id="16389" name="Rectangle 5"/>
          <p:cNvSpPr>
            <a:spLocks noGrp="1" noChangeArrowheads="1"/>
          </p:cNvSpPr>
          <p:nvPr>
            <p:ph type="body" sz="quarter" idx="3"/>
          </p:nvPr>
        </p:nvSpPr>
        <p:spPr bwMode="auto">
          <a:xfrm>
            <a:off x="987425" y="6281738"/>
            <a:ext cx="7896225" cy="5948362"/>
          </a:xfrm>
          <a:prstGeom prst="rect">
            <a:avLst/>
          </a:prstGeom>
          <a:noFill/>
          <a:ln>
            <a:noFill/>
          </a:ln>
        </p:spPr>
        <p:txBody>
          <a:bodyPr vert="horz" wrap="square" lIns="121826" tIns="60913" rIns="121826" bIns="60913" numCol="1" anchor="t" anchorCtr="0" compatLnSpc="1">
            <a:prstTxWarp prst="textNoShape">
              <a:avLst/>
            </a:prstTxWarp>
          </a:bodyPr>
          <a:lstStyle/>
          <a:p>
            <a:pPr lvl="0"/>
            <a:r>
              <a:rPr lang="hu-HU" noProof="0"/>
              <a:t>Mintaszöveg szerkesztése</a:t>
            </a:r>
          </a:p>
          <a:p>
            <a:pPr lvl="1"/>
            <a:r>
              <a:rPr lang="hu-HU" noProof="0"/>
              <a:t>Második szint</a:t>
            </a:r>
          </a:p>
          <a:p>
            <a:pPr lvl="2"/>
            <a:r>
              <a:rPr lang="hu-HU" noProof="0"/>
              <a:t>Harmadik szint</a:t>
            </a:r>
          </a:p>
          <a:p>
            <a:pPr lvl="3"/>
            <a:r>
              <a:rPr lang="hu-HU" noProof="0"/>
              <a:t>Negyedik szint</a:t>
            </a:r>
          </a:p>
          <a:p>
            <a:pPr lvl="4"/>
            <a:r>
              <a:rPr lang="hu-HU" noProof="0"/>
              <a:t>Ötödik szint</a:t>
            </a:r>
          </a:p>
        </p:txBody>
      </p:sp>
      <p:sp>
        <p:nvSpPr>
          <p:cNvPr id="16390" name="Rectangle 6"/>
          <p:cNvSpPr>
            <a:spLocks noGrp="1" noChangeArrowheads="1"/>
          </p:cNvSpPr>
          <p:nvPr>
            <p:ph type="ftr" sz="quarter" idx="4"/>
          </p:nvPr>
        </p:nvSpPr>
        <p:spPr bwMode="auto">
          <a:xfrm>
            <a:off x="0" y="12563475"/>
            <a:ext cx="4278313" cy="660400"/>
          </a:xfrm>
          <a:prstGeom prst="rect">
            <a:avLst/>
          </a:prstGeom>
          <a:noFill/>
          <a:ln>
            <a:noFill/>
          </a:ln>
        </p:spPr>
        <p:txBody>
          <a:bodyPr vert="horz" wrap="square" lIns="121826" tIns="60913" rIns="121826" bIns="60913" numCol="1" anchor="b" anchorCtr="0" compatLnSpc="1">
            <a:prstTxWarp prst="textNoShape">
              <a:avLst/>
            </a:prstTxWarp>
          </a:bodyPr>
          <a:lstStyle>
            <a:lvl1pPr eaLnBrk="0" hangingPunct="0">
              <a:defRPr sz="1500"/>
            </a:lvl1pPr>
          </a:lstStyle>
          <a:p>
            <a:pPr>
              <a:defRPr/>
            </a:pPr>
            <a:endParaRPr lang="en-GB" altLang="hu-HU"/>
          </a:p>
        </p:txBody>
      </p:sp>
      <p:sp>
        <p:nvSpPr>
          <p:cNvPr id="16391" name="Rectangle 7"/>
          <p:cNvSpPr>
            <a:spLocks noGrp="1" noChangeArrowheads="1"/>
          </p:cNvSpPr>
          <p:nvPr>
            <p:ph type="sldNum" sz="quarter" idx="5"/>
          </p:nvPr>
        </p:nvSpPr>
        <p:spPr bwMode="auto">
          <a:xfrm>
            <a:off x="5592763" y="12563475"/>
            <a:ext cx="4276725" cy="660400"/>
          </a:xfrm>
          <a:prstGeom prst="rect">
            <a:avLst/>
          </a:prstGeom>
          <a:noFill/>
          <a:ln>
            <a:noFill/>
          </a:ln>
        </p:spPr>
        <p:txBody>
          <a:bodyPr vert="horz" wrap="square" lIns="121826" tIns="60913" rIns="121826" bIns="60913" numCol="1" anchor="b" anchorCtr="0" compatLnSpc="1">
            <a:prstTxWarp prst="textNoShape">
              <a:avLst/>
            </a:prstTxWarp>
          </a:bodyPr>
          <a:lstStyle>
            <a:lvl1pPr algn="r">
              <a:defRPr sz="1500"/>
            </a:lvl1pPr>
          </a:lstStyle>
          <a:p>
            <a:fld id="{D7A79898-F556-40DE-A24D-0573AE27D7CB}" type="slidenum">
              <a:rPr lang="hu-HU" altLang="hu-HU"/>
              <a:pPr/>
              <a:t>‹#›</a:t>
            </a:fld>
            <a:endParaRPr lang="hu-HU" altLang="hu-H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Rot="1" noChangeArrowheads="1" noTextEdit="1"/>
          </p:cNvSpPr>
          <p:nvPr>
            <p:ph type="sldImg"/>
          </p:nvPr>
        </p:nvSpPr>
        <p:spPr>
          <a:ln/>
        </p:spPr>
      </p:sp>
      <p:sp>
        <p:nvSpPr>
          <p:cNvPr id="5123" name="Rectangle 3"/>
          <p:cNvSpPr>
            <a:spLocks noGrp="1" noChangeArrowheads="1"/>
          </p:cNvSpPr>
          <p:nvPr>
            <p:ph type="body" idx="1"/>
          </p:nvPr>
        </p:nvSpPr>
        <p:spPr>
          <a:noFill/>
        </p:spPr>
        <p:txBody>
          <a:bodyPr/>
          <a:lstStyle/>
          <a:p>
            <a:pPr eaLnBrk="1" hangingPunct="1"/>
            <a:endParaRPr lang="en-GB" altLang="hu-HU"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p:cNvSpPr>
            <a:spLocks noGrp="1"/>
          </p:cNvSpPr>
          <p:nvPr>
            <p:ph type="ctrTitle"/>
          </p:nvPr>
        </p:nvSpPr>
        <p:spPr>
          <a:xfrm>
            <a:off x="2403475" y="14179550"/>
            <a:ext cx="27235150" cy="9783763"/>
          </a:xfrm>
        </p:spPr>
        <p:txBody>
          <a:bodyPr/>
          <a:lstStyle/>
          <a:p>
            <a:r>
              <a:rPr lang="hu-HU"/>
              <a:t>Mintacím szerkesztése</a:t>
            </a:r>
          </a:p>
        </p:txBody>
      </p:sp>
      <p:sp>
        <p:nvSpPr>
          <p:cNvPr id="3" name="Alcím 2"/>
          <p:cNvSpPr>
            <a:spLocks noGrp="1"/>
          </p:cNvSpPr>
          <p:nvPr>
            <p:ph type="subTitle" idx="1"/>
          </p:nvPr>
        </p:nvSpPr>
        <p:spPr>
          <a:xfrm>
            <a:off x="4806950" y="25865138"/>
            <a:ext cx="22428200" cy="116649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hu-HU"/>
              <a:t>Alcím mintájának szerkesztése</a:t>
            </a:r>
          </a:p>
        </p:txBody>
      </p:sp>
      <p:sp>
        <p:nvSpPr>
          <p:cNvPr id="4" name="Rectangle 4"/>
          <p:cNvSpPr>
            <a:spLocks noGrp="1" noChangeArrowheads="1"/>
          </p:cNvSpPr>
          <p:nvPr>
            <p:ph type="dt" sz="half" idx="10"/>
          </p:nvPr>
        </p:nvSpPr>
        <p:spPr>
          <a:ln/>
        </p:spPr>
        <p:txBody>
          <a:bodyPr/>
          <a:lstStyle>
            <a:lvl1pPr>
              <a:defRPr/>
            </a:lvl1pPr>
          </a:lstStyle>
          <a:p>
            <a:pPr>
              <a:defRPr/>
            </a:pPr>
            <a:endParaRPr lang="hu-HU"/>
          </a:p>
        </p:txBody>
      </p:sp>
      <p:sp>
        <p:nvSpPr>
          <p:cNvPr id="5" name="Rectangle 5"/>
          <p:cNvSpPr>
            <a:spLocks noGrp="1" noChangeArrowheads="1"/>
          </p:cNvSpPr>
          <p:nvPr>
            <p:ph type="ftr" sz="quarter" idx="11"/>
          </p:nvPr>
        </p:nvSpPr>
        <p:spPr>
          <a:ln/>
        </p:spPr>
        <p:txBody>
          <a:bodyPr/>
          <a:lstStyle>
            <a:lvl1pPr>
              <a:defRPr/>
            </a:lvl1pPr>
          </a:lstStyle>
          <a:p>
            <a:pPr>
              <a:defRPr/>
            </a:pPr>
            <a:endParaRPr lang="hu-HU"/>
          </a:p>
        </p:txBody>
      </p:sp>
      <p:sp>
        <p:nvSpPr>
          <p:cNvPr id="6" name="Rectangle 6"/>
          <p:cNvSpPr>
            <a:spLocks noGrp="1" noChangeArrowheads="1"/>
          </p:cNvSpPr>
          <p:nvPr>
            <p:ph type="sldNum" sz="quarter" idx="12"/>
          </p:nvPr>
        </p:nvSpPr>
        <p:spPr>
          <a:ln/>
        </p:spPr>
        <p:txBody>
          <a:bodyPr/>
          <a:lstStyle>
            <a:lvl1pPr>
              <a:defRPr/>
            </a:lvl1pPr>
          </a:lstStyle>
          <a:p>
            <a:fld id="{F81F3036-6D6D-4338-A086-FB934545A5BB}" type="slidenum">
              <a:rPr lang="hu-HU" altLang="hu-HU"/>
              <a:pPr/>
              <a:t>‹#›</a:t>
            </a:fld>
            <a:endParaRPr lang="hu-HU" altLang="hu-H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p>
        </p:txBody>
      </p:sp>
      <p:sp>
        <p:nvSpPr>
          <p:cNvPr id="3" name="Függőleges szöveg helye 2"/>
          <p:cNvSpPr>
            <a:spLocks noGrp="1"/>
          </p:cNvSpPr>
          <p:nvPr>
            <p:ph type="body" orient="vert" idx="1"/>
          </p:nvPr>
        </p:nvSpPr>
        <p:spPr/>
        <p:txBody>
          <a:bodyPr vert="eaVert"/>
          <a:lstStyle/>
          <a:p>
            <a:pPr lvl="0"/>
            <a:r>
              <a:rPr lang="hu-HU" dirty="0"/>
              <a:t>Mintaszöveg szerkesztése</a:t>
            </a:r>
          </a:p>
          <a:p>
            <a:pPr lvl="1"/>
            <a:r>
              <a:rPr lang="hu-HU" dirty="0"/>
              <a:t>Második szint</a:t>
            </a:r>
          </a:p>
          <a:p>
            <a:pPr lvl="2"/>
            <a:r>
              <a:rPr lang="hu-HU" dirty="0"/>
              <a:t>Harmadik szint</a:t>
            </a:r>
          </a:p>
          <a:p>
            <a:pPr lvl="3"/>
            <a:r>
              <a:rPr lang="hu-HU" dirty="0"/>
              <a:t>Negyedik szint</a:t>
            </a:r>
          </a:p>
          <a:p>
            <a:pPr lvl="4"/>
            <a:r>
              <a:rPr lang="hu-HU" dirty="0"/>
              <a:t>Ötödik szint</a:t>
            </a:r>
          </a:p>
        </p:txBody>
      </p:sp>
      <p:sp>
        <p:nvSpPr>
          <p:cNvPr id="4" name="Rectangle 4"/>
          <p:cNvSpPr>
            <a:spLocks noGrp="1" noChangeArrowheads="1"/>
          </p:cNvSpPr>
          <p:nvPr>
            <p:ph type="dt" sz="half" idx="10"/>
          </p:nvPr>
        </p:nvSpPr>
        <p:spPr>
          <a:ln/>
        </p:spPr>
        <p:txBody>
          <a:bodyPr/>
          <a:lstStyle>
            <a:lvl1pPr>
              <a:defRPr/>
            </a:lvl1pPr>
          </a:lstStyle>
          <a:p>
            <a:pPr>
              <a:defRPr/>
            </a:pPr>
            <a:endParaRPr lang="hu-HU"/>
          </a:p>
        </p:txBody>
      </p:sp>
      <p:sp>
        <p:nvSpPr>
          <p:cNvPr id="5" name="Rectangle 5"/>
          <p:cNvSpPr>
            <a:spLocks noGrp="1" noChangeArrowheads="1"/>
          </p:cNvSpPr>
          <p:nvPr>
            <p:ph type="ftr" sz="quarter" idx="11"/>
          </p:nvPr>
        </p:nvSpPr>
        <p:spPr>
          <a:ln/>
        </p:spPr>
        <p:txBody>
          <a:bodyPr/>
          <a:lstStyle>
            <a:lvl1pPr>
              <a:defRPr/>
            </a:lvl1pPr>
          </a:lstStyle>
          <a:p>
            <a:pPr>
              <a:defRPr/>
            </a:pPr>
            <a:endParaRPr lang="hu-HU"/>
          </a:p>
        </p:txBody>
      </p:sp>
      <p:sp>
        <p:nvSpPr>
          <p:cNvPr id="6" name="Rectangle 6"/>
          <p:cNvSpPr>
            <a:spLocks noGrp="1" noChangeArrowheads="1"/>
          </p:cNvSpPr>
          <p:nvPr>
            <p:ph type="sldNum" sz="quarter" idx="12"/>
          </p:nvPr>
        </p:nvSpPr>
        <p:spPr>
          <a:ln/>
        </p:spPr>
        <p:txBody>
          <a:bodyPr/>
          <a:lstStyle>
            <a:lvl1pPr>
              <a:defRPr/>
            </a:lvl1pPr>
          </a:lstStyle>
          <a:p>
            <a:fld id="{9F8152D8-69BF-428C-AECC-B15939383C51}" type="slidenum">
              <a:rPr lang="hu-HU" altLang="hu-HU"/>
              <a:pPr/>
              <a:t>‹#›</a:t>
            </a:fld>
            <a:endParaRPr lang="hu-HU" altLang="hu-H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22829838" y="4057650"/>
            <a:ext cx="6808787" cy="36514088"/>
          </a:xfrm>
        </p:spPr>
        <p:txBody>
          <a:bodyPr vert="eaVert"/>
          <a:lstStyle/>
          <a:p>
            <a:r>
              <a:rPr lang="hu-HU"/>
              <a:t>Mintacím szerkesztése</a:t>
            </a:r>
          </a:p>
        </p:txBody>
      </p:sp>
      <p:sp>
        <p:nvSpPr>
          <p:cNvPr id="3" name="Függőleges szöveg helye 2"/>
          <p:cNvSpPr>
            <a:spLocks noGrp="1"/>
          </p:cNvSpPr>
          <p:nvPr>
            <p:ph type="body" orient="vert" idx="1"/>
          </p:nvPr>
        </p:nvSpPr>
        <p:spPr>
          <a:xfrm>
            <a:off x="2403475" y="4057650"/>
            <a:ext cx="20273963" cy="36514088"/>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Rectangle 4"/>
          <p:cNvSpPr>
            <a:spLocks noGrp="1" noChangeArrowheads="1"/>
          </p:cNvSpPr>
          <p:nvPr>
            <p:ph type="dt" sz="half" idx="10"/>
          </p:nvPr>
        </p:nvSpPr>
        <p:spPr>
          <a:ln/>
        </p:spPr>
        <p:txBody>
          <a:bodyPr/>
          <a:lstStyle>
            <a:lvl1pPr>
              <a:defRPr/>
            </a:lvl1pPr>
          </a:lstStyle>
          <a:p>
            <a:pPr>
              <a:defRPr/>
            </a:pPr>
            <a:endParaRPr lang="hu-HU"/>
          </a:p>
        </p:txBody>
      </p:sp>
      <p:sp>
        <p:nvSpPr>
          <p:cNvPr id="5" name="Rectangle 5"/>
          <p:cNvSpPr>
            <a:spLocks noGrp="1" noChangeArrowheads="1"/>
          </p:cNvSpPr>
          <p:nvPr>
            <p:ph type="ftr" sz="quarter" idx="11"/>
          </p:nvPr>
        </p:nvSpPr>
        <p:spPr>
          <a:ln/>
        </p:spPr>
        <p:txBody>
          <a:bodyPr/>
          <a:lstStyle>
            <a:lvl1pPr>
              <a:defRPr/>
            </a:lvl1pPr>
          </a:lstStyle>
          <a:p>
            <a:pPr>
              <a:defRPr/>
            </a:pPr>
            <a:endParaRPr lang="hu-HU"/>
          </a:p>
        </p:txBody>
      </p:sp>
      <p:sp>
        <p:nvSpPr>
          <p:cNvPr id="6" name="Rectangle 6"/>
          <p:cNvSpPr>
            <a:spLocks noGrp="1" noChangeArrowheads="1"/>
          </p:cNvSpPr>
          <p:nvPr>
            <p:ph type="sldNum" sz="quarter" idx="12"/>
          </p:nvPr>
        </p:nvSpPr>
        <p:spPr>
          <a:ln/>
        </p:spPr>
        <p:txBody>
          <a:bodyPr/>
          <a:lstStyle>
            <a:lvl1pPr>
              <a:defRPr/>
            </a:lvl1pPr>
          </a:lstStyle>
          <a:p>
            <a:fld id="{1A702813-EA59-4F80-B3A8-A4342F1406BD}" type="slidenum">
              <a:rPr lang="hu-HU" altLang="hu-HU"/>
              <a:pPr/>
              <a:t>‹#›</a:t>
            </a:fld>
            <a:endParaRPr lang="hu-HU" altLang="hu-H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p>
        </p:txBody>
      </p:sp>
      <p:sp>
        <p:nvSpPr>
          <p:cNvPr id="3" name="Tartalom helye 2"/>
          <p:cNvSpPr>
            <a:spLocks noGrp="1"/>
          </p:cNvSpPr>
          <p:nvPr>
            <p:ph idx="1"/>
          </p:nvPr>
        </p:nvSpPr>
        <p:spPr/>
        <p:txBody>
          <a:bodyPr/>
          <a:lstStyle/>
          <a:p>
            <a:pPr lvl="0"/>
            <a:r>
              <a:rPr lang="hu-HU" dirty="0"/>
              <a:t>Mintaszöveg szerkesztése</a:t>
            </a:r>
          </a:p>
          <a:p>
            <a:pPr lvl="1"/>
            <a:r>
              <a:rPr lang="hu-HU" dirty="0"/>
              <a:t>Második szint</a:t>
            </a:r>
          </a:p>
          <a:p>
            <a:pPr lvl="2"/>
            <a:r>
              <a:rPr lang="hu-HU" dirty="0"/>
              <a:t>Harmadik szint</a:t>
            </a:r>
          </a:p>
          <a:p>
            <a:pPr lvl="3"/>
            <a:r>
              <a:rPr lang="hu-HU" dirty="0"/>
              <a:t>Negyedik szint</a:t>
            </a:r>
          </a:p>
          <a:p>
            <a:pPr lvl="4"/>
            <a:r>
              <a:rPr lang="hu-HU" dirty="0"/>
              <a:t>Ötödik szint</a:t>
            </a:r>
          </a:p>
        </p:txBody>
      </p:sp>
      <p:sp>
        <p:nvSpPr>
          <p:cNvPr id="4" name="Rectangle 4"/>
          <p:cNvSpPr>
            <a:spLocks noGrp="1" noChangeArrowheads="1"/>
          </p:cNvSpPr>
          <p:nvPr>
            <p:ph type="dt" sz="half" idx="10"/>
          </p:nvPr>
        </p:nvSpPr>
        <p:spPr>
          <a:ln/>
        </p:spPr>
        <p:txBody>
          <a:bodyPr/>
          <a:lstStyle>
            <a:lvl1pPr>
              <a:defRPr/>
            </a:lvl1pPr>
          </a:lstStyle>
          <a:p>
            <a:pPr>
              <a:defRPr/>
            </a:pPr>
            <a:endParaRPr lang="hu-HU"/>
          </a:p>
        </p:txBody>
      </p:sp>
      <p:sp>
        <p:nvSpPr>
          <p:cNvPr id="5" name="Rectangle 5"/>
          <p:cNvSpPr>
            <a:spLocks noGrp="1" noChangeArrowheads="1"/>
          </p:cNvSpPr>
          <p:nvPr>
            <p:ph type="ftr" sz="quarter" idx="11"/>
          </p:nvPr>
        </p:nvSpPr>
        <p:spPr>
          <a:ln/>
        </p:spPr>
        <p:txBody>
          <a:bodyPr/>
          <a:lstStyle>
            <a:lvl1pPr>
              <a:defRPr/>
            </a:lvl1pPr>
          </a:lstStyle>
          <a:p>
            <a:pPr>
              <a:defRPr/>
            </a:pPr>
            <a:endParaRPr lang="hu-HU"/>
          </a:p>
        </p:txBody>
      </p:sp>
      <p:sp>
        <p:nvSpPr>
          <p:cNvPr id="6" name="Rectangle 6"/>
          <p:cNvSpPr>
            <a:spLocks noGrp="1" noChangeArrowheads="1"/>
          </p:cNvSpPr>
          <p:nvPr>
            <p:ph type="sldNum" sz="quarter" idx="12"/>
          </p:nvPr>
        </p:nvSpPr>
        <p:spPr>
          <a:ln/>
        </p:spPr>
        <p:txBody>
          <a:bodyPr/>
          <a:lstStyle>
            <a:lvl1pPr>
              <a:defRPr/>
            </a:lvl1pPr>
          </a:lstStyle>
          <a:p>
            <a:fld id="{F1103DEF-EAE0-4B07-AD60-9248C2426E28}" type="slidenum">
              <a:rPr lang="hu-HU" altLang="hu-HU"/>
              <a:pPr/>
              <a:t>‹#›</a:t>
            </a:fld>
            <a:endParaRPr lang="hu-HU" altLang="hu-H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p:cNvSpPr>
            <a:spLocks noGrp="1"/>
          </p:cNvSpPr>
          <p:nvPr>
            <p:ph type="title"/>
          </p:nvPr>
        </p:nvSpPr>
        <p:spPr>
          <a:xfrm>
            <a:off x="2530475" y="29330650"/>
            <a:ext cx="27236738" cy="9064625"/>
          </a:xfrm>
        </p:spPr>
        <p:txBody>
          <a:bodyPr anchor="t"/>
          <a:lstStyle>
            <a:lvl1pPr algn="l">
              <a:defRPr sz="4000" b="1" cap="all"/>
            </a:lvl1pPr>
          </a:lstStyle>
          <a:p>
            <a:r>
              <a:rPr lang="hu-HU"/>
              <a:t>Mintacím szerkesztése</a:t>
            </a:r>
          </a:p>
        </p:txBody>
      </p:sp>
      <p:sp>
        <p:nvSpPr>
          <p:cNvPr id="3" name="Szöveg helye 2"/>
          <p:cNvSpPr>
            <a:spLocks noGrp="1"/>
          </p:cNvSpPr>
          <p:nvPr>
            <p:ph type="body" idx="1"/>
          </p:nvPr>
        </p:nvSpPr>
        <p:spPr>
          <a:xfrm>
            <a:off x="2530475" y="19345275"/>
            <a:ext cx="27236738" cy="99853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hu-HU"/>
              <a:t>Mintaszöveg szerkesztése</a:t>
            </a:r>
          </a:p>
        </p:txBody>
      </p:sp>
      <p:sp>
        <p:nvSpPr>
          <p:cNvPr id="4" name="Rectangle 4"/>
          <p:cNvSpPr>
            <a:spLocks noGrp="1" noChangeArrowheads="1"/>
          </p:cNvSpPr>
          <p:nvPr>
            <p:ph type="dt" sz="half" idx="10"/>
          </p:nvPr>
        </p:nvSpPr>
        <p:spPr>
          <a:ln/>
        </p:spPr>
        <p:txBody>
          <a:bodyPr/>
          <a:lstStyle>
            <a:lvl1pPr>
              <a:defRPr/>
            </a:lvl1pPr>
          </a:lstStyle>
          <a:p>
            <a:pPr>
              <a:defRPr/>
            </a:pPr>
            <a:endParaRPr lang="hu-HU"/>
          </a:p>
        </p:txBody>
      </p:sp>
      <p:sp>
        <p:nvSpPr>
          <p:cNvPr id="5" name="Rectangle 5"/>
          <p:cNvSpPr>
            <a:spLocks noGrp="1" noChangeArrowheads="1"/>
          </p:cNvSpPr>
          <p:nvPr>
            <p:ph type="ftr" sz="quarter" idx="11"/>
          </p:nvPr>
        </p:nvSpPr>
        <p:spPr>
          <a:ln/>
        </p:spPr>
        <p:txBody>
          <a:bodyPr/>
          <a:lstStyle>
            <a:lvl1pPr>
              <a:defRPr/>
            </a:lvl1pPr>
          </a:lstStyle>
          <a:p>
            <a:pPr>
              <a:defRPr/>
            </a:pPr>
            <a:endParaRPr lang="hu-HU"/>
          </a:p>
        </p:txBody>
      </p:sp>
      <p:sp>
        <p:nvSpPr>
          <p:cNvPr id="6" name="Rectangle 6"/>
          <p:cNvSpPr>
            <a:spLocks noGrp="1" noChangeArrowheads="1"/>
          </p:cNvSpPr>
          <p:nvPr>
            <p:ph type="sldNum" sz="quarter" idx="12"/>
          </p:nvPr>
        </p:nvSpPr>
        <p:spPr>
          <a:ln/>
        </p:spPr>
        <p:txBody>
          <a:bodyPr/>
          <a:lstStyle>
            <a:lvl1pPr>
              <a:defRPr/>
            </a:lvl1pPr>
          </a:lstStyle>
          <a:p>
            <a:fld id="{AB9B564B-77FF-4CDE-8D4B-1C9686BB5708}" type="slidenum">
              <a:rPr lang="hu-HU" altLang="hu-HU"/>
              <a:pPr/>
              <a:t>‹#›</a:t>
            </a:fld>
            <a:endParaRPr lang="hu-HU" altLang="hu-H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p>
        </p:txBody>
      </p:sp>
      <p:sp>
        <p:nvSpPr>
          <p:cNvPr id="3" name="Tartalom helye 2"/>
          <p:cNvSpPr>
            <a:spLocks noGrp="1"/>
          </p:cNvSpPr>
          <p:nvPr>
            <p:ph sz="half" idx="1"/>
          </p:nvPr>
        </p:nvSpPr>
        <p:spPr>
          <a:xfrm>
            <a:off x="2403475" y="13185775"/>
            <a:ext cx="13541375" cy="2738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Tartalom helye 3"/>
          <p:cNvSpPr>
            <a:spLocks noGrp="1"/>
          </p:cNvSpPr>
          <p:nvPr>
            <p:ph sz="half" idx="2"/>
          </p:nvPr>
        </p:nvSpPr>
        <p:spPr>
          <a:xfrm>
            <a:off x="16097250" y="13185775"/>
            <a:ext cx="13541375" cy="2738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Rectangle 4"/>
          <p:cNvSpPr>
            <a:spLocks noGrp="1" noChangeArrowheads="1"/>
          </p:cNvSpPr>
          <p:nvPr>
            <p:ph type="dt" sz="half" idx="10"/>
          </p:nvPr>
        </p:nvSpPr>
        <p:spPr>
          <a:ln/>
        </p:spPr>
        <p:txBody>
          <a:bodyPr/>
          <a:lstStyle>
            <a:lvl1pPr>
              <a:defRPr/>
            </a:lvl1pPr>
          </a:lstStyle>
          <a:p>
            <a:pPr>
              <a:defRPr/>
            </a:pPr>
            <a:endParaRPr lang="hu-HU"/>
          </a:p>
        </p:txBody>
      </p:sp>
      <p:sp>
        <p:nvSpPr>
          <p:cNvPr id="6" name="Rectangle 5"/>
          <p:cNvSpPr>
            <a:spLocks noGrp="1" noChangeArrowheads="1"/>
          </p:cNvSpPr>
          <p:nvPr>
            <p:ph type="ftr" sz="quarter" idx="11"/>
          </p:nvPr>
        </p:nvSpPr>
        <p:spPr>
          <a:ln/>
        </p:spPr>
        <p:txBody>
          <a:bodyPr/>
          <a:lstStyle>
            <a:lvl1pPr>
              <a:defRPr/>
            </a:lvl1pPr>
          </a:lstStyle>
          <a:p>
            <a:pPr>
              <a:defRPr/>
            </a:pPr>
            <a:endParaRPr lang="hu-HU"/>
          </a:p>
        </p:txBody>
      </p:sp>
      <p:sp>
        <p:nvSpPr>
          <p:cNvPr id="7" name="Rectangle 6"/>
          <p:cNvSpPr>
            <a:spLocks noGrp="1" noChangeArrowheads="1"/>
          </p:cNvSpPr>
          <p:nvPr>
            <p:ph type="sldNum" sz="quarter" idx="12"/>
          </p:nvPr>
        </p:nvSpPr>
        <p:spPr>
          <a:ln/>
        </p:spPr>
        <p:txBody>
          <a:bodyPr/>
          <a:lstStyle>
            <a:lvl1pPr>
              <a:defRPr/>
            </a:lvl1pPr>
          </a:lstStyle>
          <a:p>
            <a:fld id="{916EF8CD-D45A-4947-9CE6-CA8188FE68D7}" type="slidenum">
              <a:rPr lang="hu-HU" altLang="hu-HU"/>
              <a:pPr/>
              <a:t>‹#›</a:t>
            </a:fld>
            <a:endParaRPr lang="hu-HU" altLang="hu-H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a:xfrm>
            <a:off x="1601788" y="1827213"/>
            <a:ext cx="28838525" cy="7607300"/>
          </a:xfrm>
        </p:spPr>
        <p:txBody>
          <a:bodyPr/>
          <a:lstStyle>
            <a:lvl1pPr>
              <a:defRPr/>
            </a:lvl1pPr>
          </a:lstStyle>
          <a:p>
            <a:r>
              <a:rPr lang="hu-HU"/>
              <a:t>Mintacím szerkesztése</a:t>
            </a:r>
          </a:p>
        </p:txBody>
      </p:sp>
      <p:sp>
        <p:nvSpPr>
          <p:cNvPr id="3" name="Szöveg helye 2"/>
          <p:cNvSpPr>
            <a:spLocks noGrp="1"/>
          </p:cNvSpPr>
          <p:nvPr>
            <p:ph type="body" idx="1"/>
          </p:nvPr>
        </p:nvSpPr>
        <p:spPr>
          <a:xfrm>
            <a:off x="1601788" y="10217150"/>
            <a:ext cx="14157325" cy="42576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Tartalom helye 3"/>
          <p:cNvSpPr>
            <a:spLocks noGrp="1"/>
          </p:cNvSpPr>
          <p:nvPr>
            <p:ph sz="half" idx="2"/>
          </p:nvPr>
        </p:nvSpPr>
        <p:spPr>
          <a:xfrm>
            <a:off x="1601788" y="14474825"/>
            <a:ext cx="14157325" cy="26298525"/>
          </a:xfrm>
        </p:spPr>
        <p:txBody>
          <a:bodyPr/>
          <a:lstStyle>
            <a:lvl1pPr>
              <a:defRPr sz="2800"/>
            </a:lvl1pPr>
            <a:lvl2pPr>
              <a:defRPr sz="2600"/>
            </a:lvl2pPr>
            <a:lvl3pPr>
              <a:defRPr sz="2400"/>
            </a:lvl3pPr>
            <a:lvl4pPr>
              <a:defRPr sz="2400"/>
            </a:lvl4pPr>
            <a:lvl5pPr>
              <a:defRPr sz="2400"/>
            </a:lvl5pPr>
            <a:lvl6pPr>
              <a:defRPr sz="1600"/>
            </a:lvl6pPr>
            <a:lvl7pPr>
              <a:defRPr sz="1600"/>
            </a:lvl7pPr>
            <a:lvl8pPr>
              <a:defRPr sz="1600"/>
            </a:lvl8pPr>
            <a:lvl9pPr>
              <a:defRPr sz="1600"/>
            </a:lvl9pPr>
          </a:lstStyle>
          <a:p>
            <a:pPr lvl="0"/>
            <a:r>
              <a:rPr lang="hu-HU" dirty="0"/>
              <a:t>Mintaszöveg szerkesztése</a:t>
            </a:r>
          </a:p>
          <a:p>
            <a:pPr lvl="1"/>
            <a:r>
              <a:rPr lang="hu-HU" dirty="0"/>
              <a:t>Második szint</a:t>
            </a:r>
          </a:p>
          <a:p>
            <a:pPr lvl="2"/>
            <a:r>
              <a:rPr lang="hu-HU" dirty="0"/>
              <a:t>Harmadik szint</a:t>
            </a:r>
          </a:p>
          <a:p>
            <a:pPr lvl="3"/>
            <a:r>
              <a:rPr lang="hu-HU" dirty="0"/>
              <a:t>Negyedik szint</a:t>
            </a:r>
          </a:p>
          <a:p>
            <a:pPr lvl="4"/>
            <a:r>
              <a:rPr lang="hu-HU" dirty="0"/>
              <a:t>Ötödik szint</a:t>
            </a:r>
          </a:p>
        </p:txBody>
      </p:sp>
      <p:sp>
        <p:nvSpPr>
          <p:cNvPr id="5" name="Szöveg helye 4"/>
          <p:cNvSpPr>
            <a:spLocks noGrp="1"/>
          </p:cNvSpPr>
          <p:nvPr>
            <p:ph type="body" sz="quarter" idx="3"/>
          </p:nvPr>
        </p:nvSpPr>
        <p:spPr>
          <a:xfrm>
            <a:off x="16276638" y="10217150"/>
            <a:ext cx="14163675" cy="42576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Tartalom helye 5"/>
          <p:cNvSpPr>
            <a:spLocks noGrp="1"/>
          </p:cNvSpPr>
          <p:nvPr>
            <p:ph sz="quarter" idx="4"/>
          </p:nvPr>
        </p:nvSpPr>
        <p:spPr>
          <a:xfrm>
            <a:off x="16276638" y="14474825"/>
            <a:ext cx="14163675" cy="262985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7" name="Rectangle 4"/>
          <p:cNvSpPr>
            <a:spLocks noGrp="1" noChangeArrowheads="1"/>
          </p:cNvSpPr>
          <p:nvPr>
            <p:ph type="dt" sz="half" idx="10"/>
          </p:nvPr>
        </p:nvSpPr>
        <p:spPr>
          <a:ln/>
        </p:spPr>
        <p:txBody>
          <a:bodyPr/>
          <a:lstStyle>
            <a:lvl1pPr>
              <a:defRPr/>
            </a:lvl1pPr>
          </a:lstStyle>
          <a:p>
            <a:pPr>
              <a:defRPr/>
            </a:pPr>
            <a:endParaRPr lang="hu-HU"/>
          </a:p>
        </p:txBody>
      </p:sp>
      <p:sp>
        <p:nvSpPr>
          <p:cNvPr id="8" name="Rectangle 5"/>
          <p:cNvSpPr>
            <a:spLocks noGrp="1" noChangeArrowheads="1"/>
          </p:cNvSpPr>
          <p:nvPr>
            <p:ph type="ftr" sz="quarter" idx="11"/>
          </p:nvPr>
        </p:nvSpPr>
        <p:spPr>
          <a:ln/>
        </p:spPr>
        <p:txBody>
          <a:bodyPr/>
          <a:lstStyle>
            <a:lvl1pPr>
              <a:defRPr/>
            </a:lvl1pPr>
          </a:lstStyle>
          <a:p>
            <a:pPr>
              <a:defRPr/>
            </a:pPr>
            <a:endParaRPr lang="hu-HU"/>
          </a:p>
        </p:txBody>
      </p:sp>
      <p:sp>
        <p:nvSpPr>
          <p:cNvPr id="9" name="Rectangle 6"/>
          <p:cNvSpPr>
            <a:spLocks noGrp="1" noChangeArrowheads="1"/>
          </p:cNvSpPr>
          <p:nvPr>
            <p:ph type="sldNum" sz="quarter" idx="12"/>
          </p:nvPr>
        </p:nvSpPr>
        <p:spPr>
          <a:ln/>
        </p:spPr>
        <p:txBody>
          <a:bodyPr/>
          <a:lstStyle>
            <a:lvl1pPr>
              <a:defRPr/>
            </a:lvl1pPr>
          </a:lstStyle>
          <a:p>
            <a:fld id="{5E77EA6C-147C-4135-BE5D-23B31810EFBC}" type="slidenum">
              <a:rPr lang="hu-HU" altLang="hu-HU"/>
              <a:pPr/>
              <a:t>‹#›</a:t>
            </a:fld>
            <a:endParaRPr lang="hu-HU" altLang="hu-H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p>
        </p:txBody>
      </p:sp>
      <p:sp>
        <p:nvSpPr>
          <p:cNvPr id="3" name="Rectangle 4"/>
          <p:cNvSpPr>
            <a:spLocks noGrp="1" noChangeArrowheads="1"/>
          </p:cNvSpPr>
          <p:nvPr>
            <p:ph type="dt" sz="half" idx="10"/>
          </p:nvPr>
        </p:nvSpPr>
        <p:spPr>
          <a:ln/>
        </p:spPr>
        <p:txBody>
          <a:bodyPr/>
          <a:lstStyle>
            <a:lvl1pPr>
              <a:defRPr/>
            </a:lvl1pPr>
          </a:lstStyle>
          <a:p>
            <a:pPr>
              <a:defRPr/>
            </a:pPr>
            <a:endParaRPr lang="hu-HU"/>
          </a:p>
        </p:txBody>
      </p:sp>
      <p:sp>
        <p:nvSpPr>
          <p:cNvPr id="4" name="Rectangle 5"/>
          <p:cNvSpPr>
            <a:spLocks noGrp="1" noChangeArrowheads="1"/>
          </p:cNvSpPr>
          <p:nvPr>
            <p:ph type="ftr" sz="quarter" idx="11"/>
          </p:nvPr>
        </p:nvSpPr>
        <p:spPr>
          <a:ln/>
        </p:spPr>
        <p:txBody>
          <a:bodyPr/>
          <a:lstStyle>
            <a:lvl1pPr>
              <a:defRPr/>
            </a:lvl1pPr>
          </a:lstStyle>
          <a:p>
            <a:pPr>
              <a:defRPr/>
            </a:pPr>
            <a:endParaRPr lang="hu-HU"/>
          </a:p>
        </p:txBody>
      </p:sp>
      <p:sp>
        <p:nvSpPr>
          <p:cNvPr id="5" name="Rectangle 6"/>
          <p:cNvSpPr>
            <a:spLocks noGrp="1" noChangeArrowheads="1"/>
          </p:cNvSpPr>
          <p:nvPr>
            <p:ph type="sldNum" sz="quarter" idx="12"/>
          </p:nvPr>
        </p:nvSpPr>
        <p:spPr>
          <a:ln/>
        </p:spPr>
        <p:txBody>
          <a:bodyPr/>
          <a:lstStyle>
            <a:lvl1pPr>
              <a:defRPr/>
            </a:lvl1pPr>
          </a:lstStyle>
          <a:p>
            <a:fld id="{E6DA768C-085E-4203-BBEE-3BFDDF84AE7E}" type="slidenum">
              <a:rPr lang="hu-HU" altLang="hu-HU"/>
              <a:pPr/>
              <a:t>‹#›</a:t>
            </a:fld>
            <a:endParaRPr lang="hu-HU" altLang="hu-H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hu-HU"/>
          </a:p>
        </p:txBody>
      </p:sp>
      <p:sp>
        <p:nvSpPr>
          <p:cNvPr id="3" name="Rectangle 5"/>
          <p:cNvSpPr>
            <a:spLocks noGrp="1" noChangeArrowheads="1"/>
          </p:cNvSpPr>
          <p:nvPr>
            <p:ph type="ftr" sz="quarter" idx="11"/>
          </p:nvPr>
        </p:nvSpPr>
        <p:spPr>
          <a:ln/>
        </p:spPr>
        <p:txBody>
          <a:bodyPr/>
          <a:lstStyle>
            <a:lvl1pPr>
              <a:defRPr/>
            </a:lvl1pPr>
          </a:lstStyle>
          <a:p>
            <a:pPr>
              <a:defRPr/>
            </a:pPr>
            <a:endParaRPr lang="hu-HU"/>
          </a:p>
        </p:txBody>
      </p:sp>
      <p:sp>
        <p:nvSpPr>
          <p:cNvPr id="4" name="Rectangle 6"/>
          <p:cNvSpPr>
            <a:spLocks noGrp="1" noChangeArrowheads="1"/>
          </p:cNvSpPr>
          <p:nvPr>
            <p:ph type="sldNum" sz="quarter" idx="12"/>
          </p:nvPr>
        </p:nvSpPr>
        <p:spPr>
          <a:ln/>
        </p:spPr>
        <p:txBody>
          <a:bodyPr/>
          <a:lstStyle>
            <a:lvl1pPr>
              <a:defRPr/>
            </a:lvl1pPr>
          </a:lstStyle>
          <a:p>
            <a:fld id="{917E60A8-7488-4DB7-BA21-0A8E614ED7DC}" type="slidenum">
              <a:rPr lang="hu-HU" altLang="hu-HU"/>
              <a:pPr/>
              <a:t>‹#›</a:t>
            </a:fld>
            <a:endParaRPr lang="hu-HU" altLang="hu-H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1601788" y="1817688"/>
            <a:ext cx="10542587" cy="7734300"/>
          </a:xfrm>
        </p:spPr>
        <p:txBody>
          <a:bodyPr anchor="b"/>
          <a:lstStyle>
            <a:lvl1pPr algn="l">
              <a:defRPr sz="2000" b="1"/>
            </a:lvl1pPr>
          </a:lstStyle>
          <a:p>
            <a:r>
              <a:rPr lang="hu-HU"/>
              <a:t>Mintacím szerkesztése</a:t>
            </a:r>
          </a:p>
        </p:txBody>
      </p:sp>
      <p:sp>
        <p:nvSpPr>
          <p:cNvPr id="3" name="Tartalom helye 2"/>
          <p:cNvSpPr>
            <a:spLocks noGrp="1"/>
          </p:cNvSpPr>
          <p:nvPr>
            <p:ph idx="1"/>
          </p:nvPr>
        </p:nvSpPr>
        <p:spPr>
          <a:xfrm>
            <a:off x="12526963" y="1817688"/>
            <a:ext cx="17913350" cy="389556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Szöveg helye 3"/>
          <p:cNvSpPr>
            <a:spLocks noGrp="1"/>
          </p:cNvSpPr>
          <p:nvPr>
            <p:ph type="body" sz="half" idx="2"/>
          </p:nvPr>
        </p:nvSpPr>
        <p:spPr>
          <a:xfrm>
            <a:off x="1601788" y="9551988"/>
            <a:ext cx="10542587" cy="312213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a:t>Mintaszöveg szerkesztése</a:t>
            </a:r>
          </a:p>
        </p:txBody>
      </p:sp>
      <p:sp>
        <p:nvSpPr>
          <p:cNvPr id="5" name="Rectangle 4"/>
          <p:cNvSpPr>
            <a:spLocks noGrp="1" noChangeArrowheads="1"/>
          </p:cNvSpPr>
          <p:nvPr>
            <p:ph type="dt" sz="half" idx="10"/>
          </p:nvPr>
        </p:nvSpPr>
        <p:spPr>
          <a:ln/>
        </p:spPr>
        <p:txBody>
          <a:bodyPr/>
          <a:lstStyle>
            <a:lvl1pPr>
              <a:defRPr/>
            </a:lvl1pPr>
          </a:lstStyle>
          <a:p>
            <a:pPr>
              <a:defRPr/>
            </a:pPr>
            <a:endParaRPr lang="hu-HU"/>
          </a:p>
        </p:txBody>
      </p:sp>
      <p:sp>
        <p:nvSpPr>
          <p:cNvPr id="6" name="Rectangle 5"/>
          <p:cNvSpPr>
            <a:spLocks noGrp="1" noChangeArrowheads="1"/>
          </p:cNvSpPr>
          <p:nvPr>
            <p:ph type="ftr" sz="quarter" idx="11"/>
          </p:nvPr>
        </p:nvSpPr>
        <p:spPr>
          <a:ln/>
        </p:spPr>
        <p:txBody>
          <a:bodyPr/>
          <a:lstStyle>
            <a:lvl1pPr>
              <a:defRPr/>
            </a:lvl1pPr>
          </a:lstStyle>
          <a:p>
            <a:pPr>
              <a:defRPr/>
            </a:pPr>
            <a:endParaRPr lang="hu-HU"/>
          </a:p>
        </p:txBody>
      </p:sp>
      <p:sp>
        <p:nvSpPr>
          <p:cNvPr id="7" name="Rectangle 6"/>
          <p:cNvSpPr>
            <a:spLocks noGrp="1" noChangeArrowheads="1"/>
          </p:cNvSpPr>
          <p:nvPr>
            <p:ph type="sldNum" sz="quarter" idx="12"/>
          </p:nvPr>
        </p:nvSpPr>
        <p:spPr>
          <a:ln/>
        </p:spPr>
        <p:txBody>
          <a:bodyPr/>
          <a:lstStyle>
            <a:lvl1pPr>
              <a:defRPr/>
            </a:lvl1pPr>
          </a:lstStyle>
          <a:p>
            <a:fld id="{AC1160BE-E89A-4C5D-AB61-E2E2BFE0ACE3}" type="slidenum">
              <a:rPr lang="hu-HU" altLang="hu-HU"/>
              <a:pPr/>
              <a:t>‹#›</a:t>
            </a:fld>
            <a:endParaRPr lang="hu-HU" altLang="hu-H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6280150" y="31950025"/>
            <a:ext cx="19226213" cy="3771900"/>
          </a:xfrm>
        </p:spPr>
        <p:txBody>
          <a:bodyPr anchor="b"/>
          <a:lstStyle>
            <a:lvl1pPr algn="l">
              <a:defRPr sz="2000" b="1"/>
            </a:lvl1pPr>
          </a:lstStyle>
          <a:p>
            <a:r>
              <a:rPr lang="hu-HU"/>
              <a:t>Mintacím szerkesztése</a:t>
            </a:r>
          </a:p>
        </p:txBody>
      </p:sp>
      <p:sp>
        <p:nvSpPr>
          <p:cNvPr id="3" name="Kép helye 2"/>
          <p:cNvSpPr>
            <a:spLocks noGrp="1"/>
          </p:cNvSpPr>
          <p:nvPr>
            <p:ph type="pic" idx="1"/>
          </p:nvPr>
        </p:nvSpPr>
        <p:spPr>
          <a:xfrm>
            <a:off x="6280150" y="4078288"/>
            <a:ext cx="19226213" cy="2738596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hu-HU" noProof="0"/>
          </a:p>
        </p:txBody>
      </p:sp>
      <p:sp>
        <p:nvSpPr>
          <p:cNvPr id="4" name="Szöveg helye 3"/>
          <p:cNvSpPr>
            <a:spLocks noGrp="1"/>
          </p:cNvSpPr>
          <p:nvPr>
            <p:ph type="body" sz="half" idx="2"/>
          </p:nvPr>
        </p:nvSpPr>
        <p:spPr>
          <a:xfrm>
            <a:off x="6280150" y="35721925"/>
            <a:ext cx="19226213" cy="535781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a:t>Mintaszöveg szerkesztése</a:t>
            </a:r>
          </a:p>
        </p:txBody>
      </p:sp>
      <p:sp>
        <p:nvSpPr>
          <p:cNvPr id="5" name="Rectangle 4"/>
          <p:cNvSpPr>
            <a:spLocks noGrp="1" noChangeArrowheads="1"/>
          </p:cNvSpPr>
          <p:nvPr>
            <p:ph type="dt" sz="half" idx="10"/>
          </p:nvPr>
        </p:nvSpPr>
        <p:spPr>
          <a:ln/>
        </p:spPr>
        <p:txBody>
          <a:bodyPr/>
          <a:lstStyle>
            <a:lvl1pPr>
              <a:defRPr/>
            </a:lvl1pPr>
          </a:lstStyle>
          <a:p>
            <a:pPr>
              <a:defRPr/>
            </a:pPr>
            <a:endParaRPr lang="hu-HU"/>
          </a:p>
        </p:txBody>
      </p:sp>
      <p:sp>
        <p:nvSpPr>
          <p:cNvPr id="6" name="Rectangle 5"/>
          <p:cNvSpPr>
            <a:spLocks noGrp="1" noChangeArrowheads="1"/>
          </p:cNvSpPr>
          <p:nvPr>
            <p:ph type="ftr" sz="quarter" idx="11"/>
          </p:nvPr>
        </p:nvSpPr>
        <p:spPr>
          <a:ln/>
        </p:spPr>
        <p:txBody>
          <a:bodyPr/>
          <a:lstStyle>
            <a:lvl1pPr>
              <a:defRPr/>
            </a:lvl1pPr>
          </a:lstStyle>
          <a:p>
            <a:pPr>
              <a:defRPr/>
            </a:pPr>
            <a:endParaRPr lang="hu-HU"/>
          </a:p>
        </p:txBody>
      </p:sp>
      <p:sp>
        <p:nvSpPr>
          <p:cNvPr id="7" name="Rectangle 6"/>
          <p:cNvSpPr>
            <a:spLocks noGrp="1" noChangeArrowheads="1"/>
          </p:cNvSpPr>
          <p:nvPr>
            <p:ph type="sldNum" sz="quarter" idx="12"/>
          </p:nvPr>
        </p:nvSpPr>
        <p:spPr>
          <a:ln/>
        </p:spPr>
        <p:txBody>
          <a:bodyPr/>
          <a:lstStyle>
            <a:lvl1pPr>
              <a:defRPr/>
            </a:lvl1pPr>
          </a:lstStyle>
          <a:p>
            <a:fld id="{758CCADD-109B-4875-834E-AECA8D95A468}" type="slidenum">
              <a:rPr lang="hu-HU" altLang="hu-HU"/>
              <a:pPr/>
              <a:t>‹#›</a:t>
            </a:fld>
            <a:endParaRPr lang="hu-HU" altLang="hu-H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28B6E"/>
            </a:gs>
            <a:gs pos="50000">
              <a:srgbClr val="04F8C4"/>
            </a:gs>
            <a:gs pos="100000">
              <a:srgbClr val="028B6E"/>
            </a:gs>
          </a:gsLst>
          <a:lin ang="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403475" y="4000500"/>
            <a:ext cx="27235150" cy="7500938"/>
          </a:xfrm>
          <a:prstGeom prst="rect">
            <a:avLst/>
          </a:prstGeom>
          <a:noFill/>
          <a:ln w="9525">
            <a:noFill/>
            <a:miter lim="800000"/>
            <a:headEnd/>
            <a:tailEnd/>
          </a:ln>
        </p:spPr>
        <p:txBody>
          <a:bodyPr vert="horz" wrap="square" lIns="433727" tIns="216864" rIns="433727" bIns="216864" numCol="1" anchor="ctr" anchorCtr="0" compatLnSpc="1">
            <a:prstTxWarp prst="textNoShape">
              <a:avLst/>
            </a:prstTxWarp>
          </a:bodyPr>
          <a:lstStyle/>
          <a:p>
            <a:pPr lvl="0"/>
            <a:r>
              <a:rPr lang="hu-HU" altLang="hu-HU" smtClean="0"/>
              <a:t>Mintacím szerkesztése</a:t>
            </a:r>
          </a:p>
        </p:txBody>
      </p:sp>
      <p:sp>
        <p:nvSpPr>
          <p:cNvPr id="1027" name="Rectangle 3"/>
          <p:cNvSpPr>
            <a:spLocks noGrp="1" noChangeArrowheads="1"/>
          </p:cNvSpPr>
          <p:nvPr>
            <p:ph type="body" idx="1"/>
          </p:nvPr>
        </p:nvSpPr>
        <p:spPr bwMode="auto">
          <a:xfrm>
            <a:off x="2403475" y="13000038"/>
            <a:ext cx="27235150" cy="27004962"/>
          </a:xfrm>
          <a:prstGeom prst="rect">
            <a:avLst/>
          </a:prstGeom>
          <a:noFill/>
          <a:ln w="9525">
            <a:noFill/>
            <a:miter lim="800000"/>
            <a:headEnd/>
            <a:tailEnd/>
          </a:ln>
        </p:spPr>
        <p:txBody>
          <a:bodyPr vert="horz" wrap="square" lIns="433727" tIns="216864" rIns="433727" bIns="216864" numCol="1" anchor="t" anchorCtr="0" compatLnSpc="1">
            <a:prstTxWarp prst="textNoShape">
              <a:avLst/>
            </a:prstTxWarp>
          </a:bodyPr>
          <a:lstStyle/>
          <a:p>
            <a:pPr lvl="0"/>
            <a:r>
              <a:rPr lang="hu-HU" altLang="hu-HU" smtClean="0"/>
              <a:t>Mintaszöveg szerkesztése</a:t>
            </a:r>
          </a:p>
          <a:p>
            <a:pPr lvl="1"/>
            <a:r>
              <a:rPr lang="hu-HU" altLang="hu-HU" smtClean="0"/>
              <a:t>Második szint</a:t>
            </a:r>
          </a:p>
          <a:p>
            <a:pPr lvl="2"/>
            <a:r>
              <a:rPr lang="hu-HU" altLang="hu-HU" smtClean="0"/>
              <a:t>Harmadik szint</a:t>
            </a:r>
          </a:p>
          <a:p>
            <a:pPr lvl="3"/>
            <a:r>
              <a:rPr lang="hu-HU" altLang="hu-HU" smtClean="0"/>
              <a:t>Negyedik szint</a:t>
            </a:r>
          </a:p>
          <a:p>
            <a:pPr lvl="4"/>
            <a:r>
              <a:rPr lang="hu-HU" altLang="hu-HU" smtClean="0"/>
              <a:t>Ötödik szint</a:t>
            </a:r>
          </a:p>
        </p:txBody>
      </p:sp>
      <p:sp>
        <p:nvSpPr>
          <p:cNvPr id="1028" name="Rectangle 4"/>
          <p:cNvSpPr>
            <a:spLocks noGrp="1" noChangeArrowheads="1"/>
          </p:cNvSpPr>
          <p:nvPr>
            <p:ph type="dt" sz="half" idx="2"/>
          </p:nvPr>
        </p:nvSpPr>
        <p:spPr bwMode="auto">
          <a:xfrm>
            <a:off x="2403475" y="41005125"/>
            <a:ext cx="6675438" cy="3001963"/>
          </a:xfrm>
          <a:prstGeom prst="rect">
            <a:avLst/>
          </a:prstGeom>
          <a:noFill/>
          <a:ln w="9525">
            <a:noFill/>
            <a:miter lim="800000"/>
            <a:headEnd/>
            <a:tailEnd/>
          </a:ln>
          <a:effectLst/>
        </p:spPr>
        <p:txBody>
          <a:bodyPr vert="horz" wrap="square" lIns="433727" tIns="216864" rIns="433727" bIns="216864" numCol="1" anchor="t" anchorCtr="0" compatLnSpc="1">
            <a:prstTxWarp prst="textNoShape">
              <a:avLst/>
            </a:prstTxWarp>
          </a:bodyPr>
          <a:lstStyle>
            <a:lvl1pPr eaLnBrk="1" hangingPunct="1">
              <a:defRPr sz="6600"/>
            </a:lvl1pPr>
          </a:lstStyle>
          <a:p>
            <a:pPr>
              <a:defRPr/>
            </a:pPr>
            <a:endParaRPr lang="hu-HU"/>
          </a:p>
        </p:txBody>
      </p:sp>
      <p:sp>
        <p:nvSpPr>
          <p:cNvPr id="1029" name="Rectangle 5"/>
          <p:cNvSpPr>
            <a:spLocks noGrp="1" noChangeArrowheads="1"/>
          </p:cNvSpPr>
          <p:nvPr>
            <p:ph type="ftr" sz="quarter" idx="3"/>
          </p:nvPr>
        </p:nvSpPr>
        <p:spPr bwMode="auto">
          <a:xfrm>
            <a:off x="10947400" y="41005125"/>
            <a:ext cx="10147300" cy="3001963"/>
          </a:xfrm>
          <a:prstGeom prst="rect">
            <a:avLst/>
          </a:prstGeom>
          <a:noFill/>
          <a:ln w="9525">
            <a:noFill/>
            <a:miter lim="800000"/>
            <a:headEnd/>
            <a:tailEnd/>
          </a:ln>
          <a:effectLst/>
        </p:spPr>
        <p:txBody>
          <a:bodyPr vert="horz" wrap="square" lIns="433727" tIns="216864" rIns="433727" bIns="216864" numCol="1" anchor="t" anchorCtr="0" compatLnSpc="1">
            <a:prstTxWarp prst="textNoShape">
              <a:avLst/>
            </a:prstTxWarp>
          </a:bodyPr>
          <a:lstStyle>
            <a:lvl1pPr algn="ctr" eaLnBrk="1" hangingPunct="1">
              <a:defRPr sz="6600"/>
            </a:lvl1pPr>
          </a:lstStyle>
          <a:p>
            <a:pPr>
              <a:defRPr/>
            </a:pPr>
            <a:endParaRPr lang="hu-HU"/>
          </a:p>
        </p:txBody>
      </p:sp>
      <p:sp>
        <p:nvSpPr>
          <p:cNvPr id="1030" name="Rectangle 6"/>
          <p:cNvSpPr>
            <a:spLocks noGrp="1" noChangeArrowheads="1"/>
          </p:cNvSpPr>
          <p:nvPr>
            <p:ph type="sldNum" sz="quarter" idx="4"/>
          </p:nvPr>
        </p:nvSpPr>
        <p:spPr bwMode="auto">
          <a:xfrm>
            <a:off x="22963188" y="41005125"/>
            <a:ext cx="6675437" cy="3001963"/>
          </a:xfrm>
          <a:prstGeom prst="rect">
            <a:avLst/>
          </a:prstGeom>
          <a:noFill/>
          <a:ln w="9525">
            <a:noFill/>
            <a:miter lim="800000"/>
            <a:headEnd/>
            <a:tailEnd/>
          </a:ln>
          <a:effectLst/>
        </p:spPr>
        <p:txBody>
          <a:bodyPr vert="horz" wrap="square" lIns="433727" tIns="216864" rIns="433727" bIns="216864" numCol="1" anchor="t" anchorCtr="0" compatLnSpc="1">
            <a:prstTxWarp prst="textNoShape">
              <a:avLst/>
            </a:prstTxWarp>
          </a:bodyPr>
          <a:lstStyle>
            <a:lvl1pPr algn="r" eaLnBrk="1" hangingPunct="1">
              <a:defRPr sz="6600"/>
            </a:lvl1pPr>
          </a:lstStyle>
          <a:p>
            <a:fld id="{84D6DCEE-A269-45C3-A444-B25ED7CA8E8C}" type="slidenum">
              <a:rPr lang="hu-HU" altLang="hu-HU"/>
              <a:pPr/>
              <a:t>‹#›</a:t>
            </a:fld>
            <a:endParaRPr lang="hu-HU" altLang="hu-H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37050" rtl="0" eaLnBrk="0" fontAlgn="base" hangingPunct="0">
        <a:spcBef>
          <a:spcPct val="0"/>
        </a:spcBef>
        <a:spcAft>
          <a:spcPct val="0"/>
        </a:spcAft>
        <a:defRPr sz="20900">
          <a:solidFill>
            <a:schemeClr val="tx2"/>
          </a:solidFill>
          <a:latin typeface="+mj-lt"/>
          <a:ea typeface="+mj-ea"/>
          <a:cs typeface="+mj-cs"/>
        </a:defRPr>
      </a:lvl1pPr>
      <a:lvl2pPr algn="ctr" defTabSz="4337050" rtl="0" eaLnBrk="0" fontAlgn="base" hangingPunct="0">
        <a:spcBef>
          <a:spcPct val="0"/>
        </a:spcBef>
        <a:spcAft>
          <a:spcPct val="0"/>
        </a:spcAft>
        <a:defRPr sz="20900">
          <a:solidFill>
            <a:schemeClr val="tx2"/>
          </a:solidFill>
          <a:latin typeface="Times New Roman" pitchFamily="18" charset="0"/>
        </a:defRPr>
      </a:lvl2pPr>
      <a:lvl3pPr algn="ctr" defTabSz="4337050" rtl="0" eaLnBrk="0" fontAlgn="base" hangingPunct="0">
        <a:spcBef>
          <a:spcPct val="0"/>
        </a:spcBef>
        <a:spcAft>
          <a:spcPct val="0"/>
        </a:spcAft>
        <a:defRPr sz="20900">
          <a:solidFill>
            <a:schemeClr val="tx2"/>
          </a:solidFill>
          <a:latin typeface="Times New Roman" pitchFamily="18" charset="0"/>
        </a:defRPr>
      </a:lvl3pPr>
      <a:lvl4pPr algn="ctr" defTabSz="4337050" rtl="0" eaLnBrk="0" fontAlgn="base" hangingPunct="0">
        <a:spcBef>
          <a:spcPct val="0"/>
        </a:spcBef>
        <a:spcAft>
          <a:spcPct val="0"/>
        </a:spcAft>
        <a:defRPr sz="20900">
          <a:solidFill>
            <a:schemeClr val="tx2"/>
          </a:solidFill>
          <a:latin typeface="Times New Roman" pitchFamily="18" charset="0"/>
        </a:defRPr>
      </a:lvl4pPr>
      <a:lvl5pPr algn="ctr" defTabSz="4337050" rtl="0" eaLnBrk="0" fontAlgn="base" hangingPunct="0">
        <a:spcBef>
          <a:spcPct val="0"/>
        </a:spcBef>
        <a:spcAft>
          <a:spcPct val="0"/>
        </a:spcAft>
        <a:defRPr sz="20900">
          <a:solidFill>
            <a:schemeClr val="tx2"/>
          </a:solidFill>
          <a:latin typeface="Times New Roman" pitchFamily="18" charset="0"/>
        </a:defRPr>
      </a:lvl5pPr>
      <a:lvl6pPr marL="457200" algn="ctr" defTabSz="4337050" rtl="0" fontAlgn="base">
        <a:spcBef>
          <a:spcPct val="0"/>
        </a:spcBef>
        <a:spcAft>
          <a:spcPct val="0"/>
        </a:spcAft>
        <a:defRPr sz="20900">
          <a:solidFill>
            <a:schemeClr val="tx2"/>
          </a:solidFill>
          <a:latin typeface="Times New Roman" pitchFamily="18" charset="0"/>
        </a:defRPr>
      </a:lvl6pPr>
      <a:lvl7pPr marL="914400" algn="ctr" defTabSz="4337050" rtl="0" fontAlgn="base">
        <a:spcBef>
          <a:spcPct val="0"/>
        </a:spcBef>
        <a:spcAft>
          <a:spcPct val="0"/>
        </a:spcAft>
        <a:defRPr sz="20900">
          <a:solidFill>
            <a:schemeClr val="tx2"/>
          </a:solidFill>
          <a:latin typeface="Times New Roman" pitchFamily="18" charset="0"/>
        </a:defRPr>
      </a:lvl7pPr>
      <a:lvl8pPr marL="1371600" algn="ctr" defTabSz="4337050" rtl="0" fontAlgn="base">
        <a:spcBef>
          <a:spcPct val="0"/>
        </a:spcBef>
        <a:spcAft>
          <a:spcPct val="0"/>
        </a:spcAft>
        <a:defRPr sz="20900">
          <a:solidFill>
            <a:schemeClr val="tx2"/>
          </a:solidFill>
          <a:latin typeface="Times New Roman" pitchFamily="18" charset="0"/>
        </a:defRPr>
      </a:lvl8pPr>
      <a:lvl9pPr marL="1828800" algn="ctr" defTabSz="4337050" rtl="0" fontAlgn="base">
        <a:spcBef>
          <a:spcPct val="0"/>
        </a:spcBef>
        <a:spcAft>
          <a:spcPct val="0"/>
        </a:spcAft>
        <a:defRPr sz="20900">
          <a:solidFill>
            <a:schemeClr val="tx2"/>
          </a:solidFill>
          <a:latin typeface="Times New Roman" pitchFamily="18" charset="0"/>
        </a:defRPr>
      </a:lvl9pPr>
    </p:titleStyle>
    <p:bodyStyle>
      <a:lvl1pPr marL="1625600" indent="-1625600" algn="l" defTabSz="4337050" rtl="0" eaLnBrk="0" fontAlgn="base" hangingPunct="0">
        <a:spcBef>
          <a:spcPct val="20000"/>
        </a:spcBef>
        <a:spcAft>
          <a:spcPct val="0"/>
        </a:spcAft>
        <a:buChar char="•"/>
        <a:defRPr sz="15100">
          <a:solidFill>
            <a:schemeClr val="tx1"/>
          </a:solidFill>
          <a:latin typeface="+mn-lt"/>
          <a:ea typeface="+mn-ea"/>
          <a:cs typeface="+mn-cs"/>
        </a:defRPr>
      </a:lvl1pPr>
      <a:lvl2pPr marL="3524250" indent="-1355725" algn="l" defTabSz="4337050" rtl="0" eaLnBrk="0" fontAlgn="base" hangingPunct="0">
        <a:spcBef>
          <a:spcPct val="20000"/>
        </a:spcBef>
        <a:spcAft>
          <a:spcPct val="0"/>
        </a:spcAft>
        <a:buChar char="–"/>
        <a:defRPr sz="13300">
          <a:solidFill>
            <a:schemeClr val="tx1"/>
          </a:solidFill>
          <a:latin typeface="+mn-lt"/>
        </a:defRPr>
      </a:lvl2pPr>
      <a:lvl3pPr marL="5422900" indent="-1085850" algn="l" defTabSz="4337050" rtl="0" eaLnBrk="0" fontAlgn="base" hangingPunct="0">
        <a:spcBef>
          <a:spcPct val="20000"/>
        </a:spcBef>
        <a:spcAft>
          <a:spcPct val="0"/>
        </a:spcAft>
        <a:buChar char="•"/>
        <a:defRPr sz="11400">
          <a:solidFill>
            <a:schemeClr val="tx1"/>
          </a:solidFill>
          <a:latin typeface="+mn-lt"/>
        </a:defRPr>
      </a:lvl3pPr>
      <a:lvl4pPr marL="7589838" indent="-1082675" algn="l" defTabSz="4337050" rtl="0" eaLnBrk="0" fontAlgn="base" hangingPunct="0">
        <a:spcBef>
          <a:spcPct val="20000"/>
        </a:spcBef>
        <a:spcAft>
          <a:spcPct val="0"/>
        </a:spcAft>
        <a:buChar char="–"/>
        <a:defRPr sz="9500">
          <a:solidFill>
            <a:schemeClr val="tx1"/>
          </a:solidFill>
          <a:latin typeface="+mn-lt"/>
        </a:defRPr>
      </a:lvl4pPr>
      <a:lvl5pPr marL="9758363" indent="-1084263" algn="l" defTabSz="4337050" rtl="0" eaLnBrk="0" fontAlgn="base" hangingPunct="0">
        <a:spcBef>
          <a:spcPct val="20000"/>
        </a:spcBef>
        <a:spcAft>
          <a:spcPct val="0"/>
        </a:spcAft>
        <a:buChar char="»"/>
        <a:defRPr sz="9500">
          <a:solidFill>
            <a:schemeClr val="tx1"/>
          </a:solidFill>
          <a:latin typeface="+mn-lt"/>
        </a:defRPr>
      </a:lvl5pPr>
      <a:lvl6pPr marL="10215563" indent="-1084263" algn="l" defTabSz="4337050" rtl="0" fontAlgn="base">
        <a:spcBef>
          <a:spcPct val="20000"/>
        </a:spcBef>
        <a:spcAft>
          <a:spcPct val="0"/>
        </a:spcAft>
        <a:buChar char="»"/>
        <a:defRPr sz="9500">
          <a:solidFill>
            <a:schemeClr val="tx1"/>
          </a:solidFill>
          <a:latin typeface="+mn-lt"/>
        </a:defRPr>
      </a:lvl6pPr>
      <a:lvl7pPr marL="10672763" indent="-1084263" algn="l" defTabSz="4337050" rtl="0" fontAlgn="base">
        <a:spcBef>
          <a:spcPct val="20000"/>
        </a:spcBef>
        <a:spcAft>
          <a:spcPct val="0"/>
        </a:spcAft>
        <a:buChar char="»"/>
        <a:defRPr sz="9500">
          <a:solidFill>
            <a:schemeClr val="tx1"/>
          </a:solidFill>
          <a:latin typeface="+mn-lt"/>
        </a:defRPr>
      </a:lvl7pPr>
      <a:lvl8pPr marL="11129963" indent="-1084263" algn="l" defTabSz="4337050" rtl="0" fontAlgn="base">
        <a:spcBef>
          <a:spcPct val="20000"/>
        </a:spcBef>
        <a:spcAft>
          <a:spcPct val="0"/>
        </a:spcAft>
        <a:buChar char="»"/>
        <a:defRPr sz="9500">
          <a:solidFill>
            <a:schemeClr val="tx1"/>
          </a:solidFill>
          <a:latin typeface="+mn-lt"/>
        </a:defRPr>
      </a:lvl8pPr>
      <a:lvl9pPr marL="11587163" indent="-1084263" algn="l" defTabSz="4337050" rtl="0" fontAlgn="base">
        <a:spcBef>
          <a:spcPct val="20000"/>
        </a:spcBef>
        <a:spcAft>
          <a:spcPct val="0"/>
        </a:spcAft>
        <a:buChar char="»"/>
        <a:defRPr sz="9500">
          <a:solidFill>
            <a:schemeClr val="tx1"/>
          </a:solidFill>
          <a:latin typeface="+mn-lt"/>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notesSlide" Target="../notesSlides/notesSlide1.xml"/><Relationship Id="rId7"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4098" name="Picture 4"/>
          <p:cNvPicPr>
            <a:picLocks noChangeAspect="1" noChangeArrowheads="1"/>
          </p:cNvPicPr>
          <p:nvPr/>
        </p:nvPicPr>
        <p:blipFill>
          <a:blip r:embed="rId4" cstate="print"/>
          <a:srcRect/>
          <a:stretch>
            <a:fillRect/>
          </a:stretch>
        </p:blipFill>
        <p:spPr bwMode="auto">
          <a:xfrm>
            <a:off x="1090613" y="600075"/>
            <a:ext cx="2678112" cy="2597150"/>
          </a:xfrm>
          <a:prstGeom prst="rect">
            <a:avLst/>
          </a:prstGeom>
          <a:noFill/>
          <a:ln w="9525">
            <a:noFill/>
            <a:miter lim="800000"/>
            <a:headEnd/>
            <a:tailEnd/>
          </a:ln>
        </p:spPr>
      </p:pic>
      <p:sp>
        <p:nvSpPr>
          <p:cNvPr id="4099" name="Rectangle 9"/>
          <p:cNvSpPr>
            <a:spLocks noChangeAspect="1" noChangeArrowheads="1"/>
          </p:cNvSpPr>
          <p:nvPr/>
        </p:nvSpPr>
        <p:spPr bwMode="auto">
          <a:xfrm>
            <a:off x="1270000" y="9094788"/>
            <a:ext cx="10080625" cy="7667625"/>
          </a:xfrm>
          <a:prstGeom prst="rect">
            <a:avLst/>
          </a:prstGeom>
          <a:noFill/>
          <a:ln w="9525">
            <a:noFill/>
            <a:miter lim="800000"/>
            <a:headEnd/>
            <a:tailEnd/>
          </a:ln>
        </p:spPr>
        <p:txBody>
          <a:bodyPr wrap="none" anchor="ctr"/>
          <a:lstStyle/>
          <a:p>
            <a:pPr eaLnBrk="1" hangingPunct="1"/>
            <a:endParaRPr lang="en-US" altLang="hu-HU" b="1"/>
          </a:p>
        </p:txBody>
      </p:sp>
      <p:sp>
        <p:nvSpPr>
          <p:cNvPr id="4100" name="Text Box 1225"/>
          <p:cNvSpPr txBox="1">
            <a:spLocks noChangeArrowheads="1"/>
          </p:cNvSpPr>
          <p:nvPr/>
        </p:nvSpPr>
        <p:spPr bwMode="auto">
          <a:xfrm>
            <a:off x="4343400" y="5710238"/>
            <a:ext cx="184150" cy="457200"/>
          </a:xfrm>
          <a:prstGeom prst="rect">
            <a:avLst/>
          </a:prstGeom>
          <a:noFill/>
          <a:ln w="9525">
            <a:noFill/>
            <a:miter lim="800000"/>
            <a:headEnd/>
            <a:tailEnd/>
          </a:ln>
        </p:spPr>
        <p:txBody>
          <a:bodyPr wrap="none">
            <a:spAutoFit/>
          </a:bodyPr>
          <a:lstStyle/>
          <a:p>
            <a:pPr eaLnBrk="1" hangingPunct="1"/>
            <a:endParaRPr lang="en-GB" altLang="hu-HU"/>
          </a:p>
        </p:txBody>
      </p:sp>
      <p:sp>
        <p:nvSpPr>
          <p:cNvPr id="4107" name="Text Box 1315"/>
          <p:cNvSpPr txBox="1">
            <a:spLocks noChangeArrowheads="1"/>
          </p:cNvSpPr>
          <p:nvPr/>
        </p:nvSpPr>
        <p:spPr bwMode="auto">
          <a:xfrm>
            <a:off x="1476375" y="6889750"/>
            <a:ext cx="14833600" cy="3560763"/>
          </a:xfrm>
          <a:prstGeom prst="rect">
            <a:avLst/>
          </a:prstGeom>
          <a:noFill/>
          <a:ln>
            <a:noFill/>
          </a:ln>
        </p:spPr>
        <p:txBody>
          <a:bodyPr lIns="36000" tIns="36000" rIns="36000" bIns="36000">
            <a:spAutoFit/>
          </a:bodyPr>
          <a:lstStyle>
            <a:lvl1pPr defTabSz="900113">
              <a:spcBef>
                <a:spcPct val="20000"/>
              </a:spcBef>
              <a:buChar char="•"/>
              <a:defRPr sz="15100">
                <a:solidFill>
                  <a:schemeClr val="tx1"/>
                </a:solidFill>
                <a:latin typeface="Times New Roman" panose="02020603050405020304" pitchFamily="18" charset="0"/>
              </a:defRPr>
            </a:lvl1pPr>
            <a:lvl2pPr marL="742950" indent="-285750" defTabSz="900113">
              <a:spcBef>
                <a:spcPct val="20000"/>
              </a:spcBef>
              <a:buChar char="–"/>
              <a:defRPr sz="13300">
                <a:solidFill>
                  <a:schemeClr val="tx1"/>
                </a:solidFill>
                <a:latin typeface="Times New Roman" panose="02020603050405020304" pitchFamily="18" charset="0"/>
              </a:defRPr>
            </a:lvl2pPr>
            <a:lvl3pPr marL="1143000" indent="-228600" defTabSz="900113">
              <a:spcBef>
                <a:spcPct val="20000"/>
              </a:spcBef>
              <a:buChar char="•"/>
              <a:defRPr sz="11400">
                <a:solidFill>
                  <a:schemeClr val="tx1"/>
                </a:solidFill>
                <a:latin typeface="Times New Roman" panose="02020603050405020304" pitchFamily="18" charset="0"/>
              </a:defRPr>
            </a:lvl3pPr>
            <a:lvl4pPr marL="1600200" indent="-228600" defTabSz="900113">
              <a:spcBef>
                <a:spcPct val="20000"/>
              </a:spcBef>
              <a:buChar char="–"/>
              <a:defRPr sz="9500">
                <a:solidFill>
                  <a:schemeClr val="tx1"/>
                </a:solidFill>
                <a:latin typeface="Times New Roman" panose="02020603050405020304" pitchFamily="18" charset="0"/>
              </a:defRPr>
            </a:lvl4pPr>
            <a:lvl5pPr marL="2057400" indent="-228600" defTabSz="900113">
              <a:spcBef>
                <a:spcPct val="20000"/>
              </a:spcBef>
              <a:buChar char="»"/>
              <a:defRPr sz="9500">
                <a:solidFill>
                  <a:schemeClr val="tx1"/>
                </a:solidFill>
                <a:latin typeface="Times New Roman" panose="02020603050405020304" pitchFamily="18" charset="0"/>
              </a:defRPr>
            </a:lvl5pPr>
            <a:lvl6pPr marL="2514600" indent="-228600" defTabSz="900113" eaLnBrk="0" fontAlgn="base" hangingPunct="0">
              <a:spcBef>
                <a:spcPct val="20000"/>
              </a:spcBef>
              <a:spcAft>
                <a:spcPct val="0"/>
              </a:spcAft>
              <a:buChar char="»"/>
              <a:defRPr sz="9500">
                <a:solidFill>
                  <a:schemeClr val="tx1"/>
                </a:solidFill>
                <a:latin typeface="Times New Roman" panose="02020603050405020304" pitchFamily="18" charset="0"/>
              </a:defRPr>
            </a:lvl6pPr>
            <a:lvl7pPr marL="2971800" indent="-228600" defTabSz="900113" eaLnBrk="0" fontAlgn="base" hangingPunct="0">
              <a:spcBef>
                <a:spcPct val="20000"/>
              </a:spcBef>
              <a:spcAft>
                <a:spcPct val="0"/>
              </a:spcAft>
              <a:buChar char="»"/>
              <a:defRPr sz="9500">
                <a:solidFill>
                  <a:schemeClr val="tx1"/>
                </a:solidFill>
                <a:latin typeface="Times New Roman" panose="02020603050405020304" pitchFamily="18" charset="0"/>
              </a:defRPr>
            </a:lvl7pPr>
            <a:lvl8pPr marL="3429000" indent="-228600" defTabSz="900113" eaLnBrk="0" fontAlgn="base" hangingPunct="0">
              <a:spcBef>
                <a:spcPct val="20000"/>
              </a:spcBef>
              <a:spcAft>
                <a:spcPct val="0"/>
              </a:spcAft>
              <a:buChar char="»"/>
              <a:defRPr sz="9500">
                <a:solidFill>
                  <a:schemeClr val="tx1"/>
                </a:solidFill>
                <a:latin typeface="Times New Roman" panose="02020603050405020304" pitchFamily="18" charset="0"/>
              </a:defRPr>
            </a:lvl8pPr>
            <a:lvl9pPr marL="3886200" indent="-228600" defTabSz="900113"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just" eaLnBrk="1" hangingPunct="1">
              <a:lnSpc>
                <a:spcPct val="95000"/>
              </a:lnSpc>
              <a:spcBef>
                <a:spcPct val="25000"/>
              </a:spcBef>
              <a:buFontTx/>
              <a:buNone/>
              <a:defRPr/>
            </a:pPr>
            <a:r>
              <a:rPr lang="hu-HU" altLang="hu-HU" sz="2800" dirty="0">
                <a:effectLst>
                  <a:outerShdw blurRad="38100" dist="38100" dir="2700000" algn="tl">
                    <a:srgbClr val="FFFFFF"/>
                  </a:outerShdw>
                </a:effectLst>
                <a:latin typeface="Arial" panose="020B0604020202020204" pitchFamily="34" charset="0"/>
                <a:cs typeface="Arial" panose="020B0604020202020204" pitchFamily="34" charset="0"/>
              </a:rPr>
              <a:t>Bevezetés</a:t>
            </a:r>
            <a:endParaRPr lang="hu-HU" altLang="hu-HU" sz="2800" dirty="0">
              <a:latin typeface="Arial" panose="020B0604020202020204" pitchFamily="34" charset="0"/>
              <a:cs typeface="Arial" panose="020B0604020202020204" pitchFamily="34" charset="0"/>
            </a:endParaRPr>
          </a:p>
          <a:p>
            <a:pPr algn="just" eaLnBrk="1" hangingPunct="1">
              <a:lnSpc>
                <a:spcPct val="95000"/>
              </a:lnSpc>
              <a:spcBef>
                <a:spcPct val="25000"/>
              </a:spcBef>
              <a:buFontTx/>
              <a:buNone/>
              <a:defRPr/>
            </a:pPr>
            <a:r>
              <a:rPr lang="hu-HU" altLang="hu-HU" sz="2000" dirty="0">
                <a:latin typeface="Arial" panose="020B0604020202020204" pitchFamily="34" charset="0"/>
                <a:cs typeface="Arial" panose="020B0604020202020204" pitchFamily="34" charset="0"/>
              </a:rPr>
              <a:t>Az autóipar a képlékeny lemezalakítás szempontjából mindenkor kulcs iparágnak számít</a:t>
            </a:r>
            <a:r>
              <a:rPr lang="en-US" altLang="hu-HU" sz="2000" dirty="0">
                <a:latin typeface="Arial" panose="020B0604020202020204" pitchFamily="34" charset="0"/>
                <a:cs typeface="Arial" panose="020B0604020202020204" pitchFamily="34" charset="0"/>
              </a:rPr>
              <a:t>. </a:t>
            </a:r>
            <a:r>
              <a:rPr lang="hu-HU" altLang="hu-HU" sz="2000" dirty="0">
                <a:latin typeface="Arial" panose="020B0604020202020204" pitchFamily="34" charset="0"/>
                <a:cs typeface="Arial" panose="020B0604020202020204" pitchFamily="34" charset="0"/>
              </a:rPr>
              <a:t>Ennek megfelelően azok a követelmények, amelyeket az autóiparral szemben támasztanak, a lemezalakítás szempontjából is meghatározóak. Az autóipar az utóbbi időben igen ellentmondásos követelményekkel néz szembe: a jobb teljesítőképesség mellett kisebb fogyasztás, és kevesebb káros anyag kibocsátás, magasabb komfort és fokozott biztonság alapvető követelményeknek számítanak, amelyek hagyományos anyagminőségekkel nem, vagy csak részlegesen elégíthetők ki. Ezen olykor egymásnak is ellentmondó követelmények kielégítése jelenti a legnagyobb kihívást és egyben a hajtóerőt az autóipar és egyidejűleg a képlékeny lemezalakítás számára is.</a:t>
            </a:r>
          </a:p>
          <a:p>
            <a:pPr algn="just" eaLnBrk="1" hangingPunct="1">
              <a:lnSpc>
                <a:spcPct val="95000"/>
              </a:lnSpc>
              <a:spcBef>
                <a:spcPct val="25000"/>
              </a:spcBef>
              <a:buFontTx/>
              <a:buNone/>
              <a:defRPr/>
            </a:pPr>
            <a:r>
              <a:rPr lang="hu-HU" altLang="hu-HU" sz="2000" dirty="0">
                <a:latin typeface="Arial" panose="020B0604020202020204" pitchFamily="34" charset="0"/>
                <a:cs typeface="Arial" panose="020B0604020202020204" pitchFamily="34" charset="0"/>
              </a:rPr>
              <a:t>E sokoldalú követelmények kielégítésének egyik legfontosabb lehetősége a tömegcsökkentés elveinek és módszereinek gyakorlati alkalmazása. Azonban a tömegcsökkentés és egyidejűleg a fokozott biztonság követelményeinek a kielégítése megköveteli az egyre nagyobb szilárdságú fémek és ötvözetek alkalmazását.</a:t>
            </a:r>
            <a:endParaRPr lang="en-US" altLang="hu-HU" sz="2000" dirty="0">
              <a:latin typeface="Arial" panose="020B0604020202020204" pitchFamily="34" charset="0"/>
              <a:cs typeface="Arial" panose="020B0604020202020204" pitchFamily="34" charset="0"/>
            </a:endParaRPr>
          </a:p>
        </p:txBody>
      </p:sp>
      <p:sp>
        <p:nvSpPr>
          <p:cNvPr id="4102" name="Text Box 1493"/>
          <p:cNvSpPr txBox="1">
            <a:spLocks noChangeArrowheads="1"/>
          </p:cNvSpPr>
          <p:nvPr/>
        </p:nvSpPr>
        <p:spPr bwMode="auto">
          <a:xfrm>
            <a:off x="2514600" y="41851263"/>
            <a:ext cx="184150" cy="457200"/>
          </a:xfrm>
          <a:prstGeom prst="rect">
            <a:avLst/>
          </a:prstGeom>
          <a:noFill/>
          <a:ln w="9525">
            <a:noFill/>
            <a:miter lim="800000"/>
            <a:headEnd/>
            <a:tailEnd/>
          </a:ln>
        </p:spPr>
        <p:txBody>
          <a:bodyPr wrap="none">
            <a:spAutoFit/>
          </a:bodyPr>
          <a:lstStyle/>
          <a:p>
            <a:pPr eaLnBrk="1" hangingPunct="1"/>
            <a:endParaRPr lang="en-GB" altLang="hu-HU"/>
          </a:p>
        </p:txBody>
      </p:sp>
      <p:sp>
        <p:nvSpPr>
          <p:cNvPr id="4103" name="Rectangle 1631"/>
          <p:cNvSpPr>
            <a:spLocks noChangeArrowheads="1"/>
          </p:cNvSpPr>
          <p:nvPr/>
        </p:nvSpPr>
        <p:spPr bwMode="auto">
          <a:xfrm>
            <a:off x="6484938" y="40574913"/>
            <a:ext cx="22225" cy="106362"/>
          </a:xfrm>
          <a:prstGeom prst="rect">
            <a:avLst/>
          </a:prstGeom>
          <a:noFill/>
          <a:ln w="9525">
            <a:noFill/>
            <a:miter lim="800000"/>
            <a:headEnd/>
            <a:tailEnd/>
          </a:ln>
        </p:spPr>
        <p:txBody>
          <a:bodyPr wrap="none" lIns="0" tIns="0" rIns="0" bIns="0">
            <a:spAutoFit/>
          </a:bodyPr>
          <a:lstStyle/>
          <a:p>
            <a:pPr eaLnBrk="1" hangingPunct="1"/>
            <a:r>
              <a:rPr lang="hu-HU" altLang="hu-HU" sz="700">
                <a:solidFill>
                  <a:srgbClr val="000000"/>
                </a:solidFill>
              </a:rPr>
              <a:t> </a:t>
            </a:r>
            <a:endParaRPr lang="hu-HU" altLang="hu-HU"/>
          </a:p>
        </p:txBody>
      </p:sp>
      <p:sp>
        <p:nvSpPr>
          <p:cNvPr id="4104" name="Rectangle 1635"/>
          <p:cNvSpPr>
            <a:spLocks noChangeArrowheads="1"/>
          </p:cNvSpPr>
          <p:nvPr/>
        </p:nvSpPr>
        <p:spPr bwMode="auto">
          <a:xfrm>
            <a:off x="6756400" y="41260713"/>
            <a:ext cx="20638" cy="92075"/>
          </a:xfrm>
          <a:prstGeom prst="rect">
            <a:avLst/>
          </a:prstGeom>
          <a:noFill/>
          <a:ln w="9525">
            <a:noFill/>
            <a:miter lim="800000"/>
            <a:headEnd/>
            <a:tailEnd/>
          </a:ln>
        </p:spPr>
        <p:txBody>
          <a:bodyPr wrap="none" lIns="0" tIns="0" rIns="0" bIns="0">
            <a:spAutoFit/>
          </a:bodyPr>
          <a:lstStyle/>
          <a:p>
            <a:pPr eaLnBrk="1" hangingPunct="1"/>
            <a:r>
              <a:rPr lang="hu-HU" altLang="hu-HU" sz="600">
                <a:solidFill>
                  <a:srgbClr val="000000"/>
                </a:solidFill>
                <a:latin typeface="Arial" charset="0"/>
              </a:rPr>
              <a:t> </a:t>
            </a:r>
            <a:endParaRPr lang="hu-HU" altLang="hu-HU"/>
          </a:p>
        </p:txBody>
      </p:sp>
      <p:sp>
        <p:nvSpPr>
          <p:cNvPr id="4105" name="Rectangle 1643"/>
          <p:cNvSpPr>
            <a:spLocks noChangeArrowheads="1"/>
          </p:cNvSpPr>
          <p:nvPr/>
        </p:nvSpPr>
        <p:spPr bwMode="auto">
          <a:xfrm>
            <a:off x="9520238" y="39314438"/>
            <a:ext cx="19050" cy="92075"/>
          </a:xfrm>
          <a:prstGeom prst="rect">
            <a:avLst/>
          </a:prstGeom>
          <a:noFill/>
          <a:ln w="9525">
            <a:noFill/>
            <a:miter lim="800000"/>
            <a:headEnd/>
            <a:tailEnd/>
          </a:ln>
        </p:spPr>
        <p:txBody>
          <a:bodyPr wrap="none" lIns="0" tIns="0" rIns="0" bIns="0">
            <a:spAutoFit/>
          </a:bodyPr>
          <a:lstStyle/>
          <a:p>
            <a:pPr eaLnBrk="1" hangingPunct="1"/>
            <a:r>
              <a:rPr lang="hu-HU" altLang="hu-HU" sz="600">
                <a:solidFill>
                  <a:srgbClr val="000000"/>
                </a:solidFill>
              </a:rPr>
              <a:t> </a:t>
            </a:r>
            <a:endParaRPr lang="hu-HU" altLang="hu-HU"/>
          </a:p>
        </p:txBody>
      </p:sp>
      <p:sp>
        <p:nvSpPr>
          <p:cNvPr id="4106" name="Rectangle 1646"/>
          <p:cNvSpPr>
            <a:spLocks noChangeArrowheads="1"/>
          </p:cNvSpPr>
          <p:nvPr/>
        </p:nvSpPr>
        <p:spPr bwMode="auto">
          <a:xfrm>
            <a:off x="9661525" y="39404925"/>
            <a:ext cx="19050" cy="90488"/>
          </a:xfrm>
          <a:prstGeom prst="rect">
            <a:avLst/>
          </a:prstGeom>
          <a:noFill/>
          <a:ln w="9525">
            <a:noFill/>
            <a:miter lim="800000"/>
            <a:headEnd/>
            <a:tailEnd/>
          </a:ln>
        </p:spPr>
        <p:txBody>
          <a:bodyPr wrap="none" lIns="0" tIns="0" rIns="0" bIns="0">
            <a:spAutoFit/>
          </a:bodyPr>
          <a:lstStyle/>
          <a:p>
            <a:pPr eaLnBrk="1" hangingPunct="1"/>
            <a:r>
              <a:rPr lang="hu-HU" altLang="hu-HU" sz="600" i="1">
                <a:solidFill>
                  <a:srgbClr val="000000"/>
                </a:solidFill>
              </a:rPr>
              <a:t> </a:t>
            </a:r>
            <a:endParaRPr lang="hu-HU" altLang="hu-HU"/>
          </a:p>
        </p:txBody>
      </p:sp>
      <p:sp>
        <p:nvSpPr>
          <p:cNvPr id="2" name="Rectangle 1650"/>
          <p:cNvSpPr>
            <a:spLocks noChangeArrowheads="1"/>
          </p:cNvSpPr>
          <p:nvPr/>
        </p:nvSpPr>
        <p:spPr bwMode="auto">
          <a:xfrm>
            <a:off x="6756400" y="40443150"/>
            <a:ext cx="20638" cy="90488"/>
          </a:xfrm>
          <a:prstGeom prst="rect">
            <a:avLst/>
          </a:prstGeom>
          <a:noFill/>
          <a:ln w="9525">
            <a:noFill/>
            <a:miter lim="800000"/>
            <a:headEnd/>
            <a:tailEnd/>
          </a:ln>
        </p:spPr>
        <p:txBody>
          <a:bodyPr wrap="none" lIns="0" tIns="0" rIns="0" bIns="0">
            <a:spAutoFit/>
          </a:bodyPr>
          <a:lstStyle/>
          <a:p>
            <a:pPr eaLnBrk="1" hangingPunct="1"/>
            <a:r>
              <a:rPr lang="hu-HU" altLang="hu-HU" sz="600">
                <a:solidFill>
                  <a:srgbClr val="000000"/>
                </a:solidFill>
                <a:latin typeface="Arial" charset="0"/>
              </a:rPr>
              <a:t> </a:t>
            </a:r>
            <a:endParaRPr lang="hu-HU" altLang="hu-HU"/>
          </a:p>
        </p:txBody>
      </p:sp>
      <p:sp>
        <p:nvSpPr>
          <p:cNvPr id="4108" name="Rectangle 1658"/>
          <p:cNvSpPr>
            <a:spLocks noChangeArrowheads="1"/>
          </p:cNvSpPr>
          <p:nvPr/>
        </p:nvSpPr>
        <p:spPr bwMode="auto">
          <a:xfrm>
            <a:off x="9520238" y="41581388"/>
            <a:ext cx="19050" cy="92075"/>
          </a:xfrm>
          <a:prstGeom prst="rect">
            <a:avLst/>
          </a:prstGeom>
          <a:noFill/>
          <a:ln w="9525">
            <a:noFill/>
            <a:miter lim="800000"/>
            <a:headEnd/>
            <a:tailEnd/>
          </a:ln>
        </p:spPr>
        <p:txBody>
          <a:bodyPr wrap="none" lIns="0" tIns="0" rIns="0" bIns="0">
            <a:spAutoFit/>
          </a:bodyPr>
          <a:lstStyle/>
          <a:p>
            <a:pPr eaLnBrk="1" hangingPunct="1"/>
            <a:r>
              <a:rPr lang="hu-HU" altLang="hu-HU" sz="600">
                <a:solidFill>
                  <a:srgbClr val="000000"/>
                </a:solidFill>
              </a:rPr>
              <a:t> </a:t>
            </a:r>
            <a:endParaRPr lang="hu-HU" altLang="hu-HU"/>
          </a:p>
        </p:txBody>
      </p:sp>
      <p:sp>
        <p:nvSpPr>
          <p:cNvPr id="4109" name="Rectangle 1661"/>
          <p:cNvSpPr>
            <a:spLocks noChangeArrowheads="1"/>
          </p:cNvSpPr>
          <p:nvPr/>
        </p:nvSpPr>
        <p:spPr bwMode="auto">
          <a:xfrm>
            <a:off x="9661525" y="38930263"/>
            <a:ext cx="19050" cy="92075"/>
          </a:xfrm>
          <a:prstGeom prst="rect">
            <a:avLst/>
          </a:prstGeom>
          <a:noFill/>
          <a:ln w="9525">
            <a:noFill/>
            <a:miter lim="800000"/>
            <a:headEnd/>
            <a:tailEnd/>
          </a:ln>
        </p:spPr>
        <p:txBody>
          <a:bodyPr wrap="none" lIns="0" tIns="0" rIns="0" bIns="0">
            <a:spAutoFit/>
          </a:bodyPr>
          <a:lstStyle/>
          <a:p>
            <a:pPr eaLnBrk="1" hangingPunct="1"/>
            <a:r>
              <a:rPr lang="hu-HU" altLang="hu-HU" sz="600" i="1">
                <a:solidFill>
                  <a:srgbClr val="000000"/>
                </a:solidFill>
              </a:rPr>
              <a:t> </a:t>
            </a:r>
            <a:endParaRPr lang="hu-HU" altLang="hu-HU"/>
          </a:p>
        </p:txBody>
      </p:sp>
      <p:sp>
        <p:nvSpPr>
          <p:cNvPr id="1840" name="Rectangle 816"/>
          <p:cNvSpPr>
            <a:spLocks noChangeArrowheads="1"/>
          </p:cNvSpPr>
          <p:nvPr/>
        </p:nvSpPr>
        <p:spPr bwMode="auto">
          <a:xfrm>
            <a:off x="7764463" y="4406900"/>
            <a:ext cx="16897350" cy="1878013"/>
          </a:xfrm>
          <a:prstGeom prst="rect">
            <a:avLst/>
          </a:prstGeom>
          <a:noFill/>
          <a:ln w="9525">
            <a:noFill/>
            <a:miter lim="800000"/>
            <a:headEnd/>
            <a:tailEnd/>
          </a:ln>
          <a:effectLst/>
        </p:spPr>
        <p:txBody>
          <a:bodyPr>
            <a:spAutoFit/>
          </a:bodyPr>
          <a:lstStyle>
            <a:lvl1pPr eaLnBrk="0" hangingPunct="0">
              <a:tabLst>
                <a:tab pos="1524000" algn="l"/>
              </a:tabLst>
              <a:defRPr sz="2400">
                <a:solidFill>
                  <a:schemeClr val="tx1"/>
                </a:solidFill>
                <a:latin typeface="Times New Roman" panose="02020603050405020304" pitchFamily="18" charset="0"/>
              </a:defRPr>
            </a:lvl1pPr>
            <a:lvl2pPr marL="742950" indent="-285750" eaLnBrk="0" hangingPunct="0">
              <a:tabLst>
                <a:tab pos="1524000" algn="l"/>
              </a:tabLst>
              <a:defRPr sz="2400">
                <a:solidFill>
                  <a:schemeClr val="tx1"/>
                </a:solidFill>
                <a:latin typeface="Times New Roman" panose="02020603050405020304" pitchFamily="18" charset="0"/>
              </a:defRPr>
            </a:lvl2pPr>
            <a:lvl3pPr marL="1143000" indent="-228600" eaLnBrk="0" hangingPunct="0">
              <a:tabLst>
                <a:tab pos="1524000" algn="l"/>
              </a:tabLst>
              <a:defRPr sz="2400">
                <a:solidFill>
                  <a:schemeClr val="tx1"/>
                </a:solidFill>
                <a:latin typeface="Times New Roman" panose="02020603050405020304" pitchFamily="18" charset="0"/>
              </a:defRPr>
            </a:lvl3pPr>
            <a:lvl4pPr marL="1600200" indent="-228600" eaLnBrk="0" hangingPunct="0">
              <a:tabLst>
                <a:tab pos="1524000" algn="l"/>
              </a:tabLst>
              <a:defRPr sz="2400">
                <a:solidFill>
                  <a:schemeClr val="tx1"/>
                </a:solidFill>
                <a:latin typeface="Times New Roman" panose="02020603050405020304" pitchFamily="18" charset="0"/>
              </a:defRPr>
            </a:lvl4pPr>
            <a:lvl5pPr marL="2057400" indent="-228600" eaLnBrk="0" hangingPunct="0">
              <a:tabLst>
                <a:tab pos="1524000" algn="l"/>
              </a:tabLst>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tabLst>
                <a:tab pos="1524000" algn="l"/>
              </a:tabLs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tabLst>
                <a:tab pos="1524000" algn="l"/>
              </a:tabLs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tabLst>
                <a:tab pos="1524000" algn="l"/>
              </a:tabLs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tabLst>
                <a:tab pos="1524000" algn="l"/>
              </a:tabLst>
              <a:defRPr sz="2400">
                <a:solidFill>
                  <a:schemeClr val="tx1"/>
                </a:solidFill>
                <a:latin typeface="Times New Roman" panose="02020603050405020304" pitchFamily="18" charset="0"/>
              </a:defRPr>
            </a:lvl9pPr>
          </a:lstStyle>
          <a:p>
            <a:pPr algn="ctr" eaLnBrk="1" hangingPunct="1">
              <a:defRPr/>
            </a:pPr>
            <a:r>
              <a:rPr lang="hu-HU" altLang="hu-HU" sz="3200" b="1" dirty="0">
                <a:effectLst>
                  <a:outerShdw blurRad="38100" dist="38100" dir="2700000" algn="tl">
                    <a:srgbClr val="FFFFFF"/>
                  </a:outerShdw>
                </a:effectLst>
              </a:rPr>
              <a:t>Tatiane Wadas</a:t>
            </a:r>
            <a:r>
              <a:rPr lang="hu-HU" altLang="hu-HU" sz="3200" b="1" baseline="30000" dirty="0">
                <a:effectLst>
                  <a:outerShdw blurRad="38100" dist="38100" dir="2700000" algn="tl">
                    <a:srgbClr val="FFFFFF"/>
                  </a:outerShdw>
                </a:effectLst>
              </a:rPr>
              <a:t>1,a</a:t>
            </a:r>
            <a:r>
              <a:rPr lang="hu-HU" altLang="hu-HU" sz="3200" b="1" dirty="0">
                <a:effectLst>
                  <a:outerShdw blurRad="38100" dist="38100" dir="2700000" algn="tl">
                    <a:srgbClr val="FFFFFF"/>
                  </a:outerShdw>
                </a:effectLst>
              </a:rPr>
              <a:t>, Miklós Tisza</a:t>
            </a:r>
            <a:r>
              <a:rPr lang="hu-HU" altLang="hu-HU" sz="3200" b="1" baseline="30000" dirty="0">
                <a:effectLst>
                  <a:outerShdw blurRad="38100" dist="38100" dir="2700000" algn="tl">
                    <a:srgbClr val="FFFFFF"/>
                  </a:outerShdw>
                </a:effectLst>
              </a:rPr>
              <a:t>1,b</a:t>
            </a:r>
          </a:p>
          <a:p>
            <a:pPr algn="ctr" eaLnBrk="1" hangingPunct="1">
              <a:defRPr/>
            </a:pPr>
            <a:r>
              <a:rPr lang="en-GB" altLang="hu-HU" sz="2800" b="1" baseline="30000" dirty="0">
                <a:effectLst>
                  <a:outerShdw blurRad="38100" dist="38100" dir="2700000" algn="tl">
                    <a:srgbClr val="FFFFFF"/>
                  </a:outerShdw>
                </a:effectLst>
              </a:rPr>
              <a:t>1</a:t>
            </a:r>
            <a:r>
              <a:rPr lang="en-GB" altLang="hu-HU" sz="2800" b="1" dirty="0"/>
              <a:t>Miskolc</a:t>
            </a:r>
            <a:r>
              <a:rPr lang="hu-HU" altLang="hu-HU" sz="2800" b="1" dirty="0"/>
              <a:t>i Egyetem</a:t>
            </a:r>
            <a:r>
              <a:rPr lang="en-GB" altLang="hu-HU" sz="2800" b="1" dirty="0"/>
              <a:t>, </a:t>
            </a:r>
            <a:r>
              <a:rPr lang="hu-HU" altLang="hu-HU" sz="2800" b="1" dirty="0"/>
              <a:t>Anyagszerkezetani és Anyagtechnológiai Intézet</a:t>
            </a:r>
          </a:p>
          <a:p>
            <a:pPr algn="ctr" eaLnBrk="1" hangingPunct="1">
              <a:defRPr/>
            </a:pPr>
            <a:r>
              <a:rPr lang="hu-HU" altLang="hu-HU" sz="2800" b="1" baseline="30000" dirty="0">
                <a:effectLst>
                  <a:outerShdw blurRad="38100" dist="38100" dir="2700000" algn="tl">
                    <a:srgbClr val="FFFFFF"/>
                  </a:outerShdw>
                </a:effectLst>
              </a:rPr>
              <a:t>a</a:t>
            </a:r>
            <a:r>
              <a:rPr lang="nl-NL" altLang="hu-HU" sz="2800" b="1" dirty="0"/>
              <a:t>PhD </a:t>
            </a:r>
            <a:r>
              <a:rPr lang="hu-HU" altLang="hu-HU" sz="2800" b="1" dirty="0"/>
              <a:t>hallgató</a:t>
            </a:r>
            <a:r>
              <a:rPr lang="nl-NL" altLang="hu-HU" sz="2800" b="1" dirty="0"/>
              <a:t>, Sályi István Do</a:t>
            </a:r>
            <a:r>
              <a:rPr lang="hu-HU" altLang="hu-HU" sz="2800" b="1" dirty="0" err="1"/>
              <a:t>ktori</a:t>
            </a:r>
            <a:r>
              <a:rPr lang="hu-HU" altLang="hu-HU" sz="2800" b="1" dirty="0"/>
              <a:t> Iskola</a:t>
            </a:r>
            <a:r>
              <a:rPr lang="nl-NL" altLang="hu-HU" sz="2800" b="1" dirty="0"/>
              <a:t>, </a:t>
            </a:r>
            <a:r>
              <a:rPr lang="hu-HU" altLang="hu-HU" sz="2800" b="1" dirty="0"/>
              <a:t>e-mail: </a:t>
            </a:r>
            <a:r>
              <a:rPr lang="nl-NL" altLang="hu-HU" sz="2800" b="1" dirty="0"/>
              <a:t>tatiane.wadas@uni-miskolc.hu</a:t>
            </a:r>
            <a:r>
              <a:rPr lang="hu-HU" altLang="hu-HU" sz="2800" b="1" baseline="30000" dirty="0">
                <a:effectLst>
                  <a:outerShdw blurRad="38100" dist="38100" dir="2700000" algn="tl">
                    <a:srgbClr val="FFFFFF"/>
                  </a:outerShdw>
                </a:effectLst>
              </a:rPr>
              <a:t>,</a:t>
            </a:r>
            <a:r>
              <a:rPr lang="hu-HU" altLang="hu-HU" sz="2800" b="1" dirty="0">
                <a:effectLst>
                  <a:outerShdw blurRad="38100" dist="38100" dir="2700000" algn="tl">
                    <a:srgbClr val="FFFFFF"/>
                  </a:outerShdw>
                </a:effectLst>
              </a:rPr>
              <a:t> </a:t>
            </a:r>
          </a:p>
          <a:p>
            <a:pPr algn="ctr" eaLnBrk="1" hangingPunct="1">
              <a:defRPr/>
            </a:pPr>
            <a:r>
              <a:rPr lang="hu-HU" altLang="hu-HU" sz="2800" b="1" baseline="30000" dirty="0" err="1">
                <a:effectLst>
                  <a:outerShdw blurRad="38100" dist="38100" dir="2700000" algn="tl">
                    <a:srgbClr val="FFFFFF"/>
                  </a:outerShdw>
                </a:effectLst>
              </a:rPr>
              <a:t>b</a:t>
            </a:r>
            <a:r>
              <a:rPr lang="hu-HU" altLang="hu-HU" sz="2800" b="1" dirty="0" err="1"/>
              <a:t>Professzor</a:t>
            </a:r>
            <a:r>
              <a:rPr lang="hu-HU" altLang="hu-HU" sz="2800" b="1" dirty="0"/>
              <a:t> emeritus, tudományos vezető, e-mail: tisza.miklos@uni-miskolc.hu</a:t>
            </a:r>
            <a:endParaRPr lang="en-GB" altLang="hu-HU" b="1" dirty="0"/>
          </a:p>
        </p:txBody>
      </p:sp>
      <p:sp>
        <p:nvSpPr>
          <p:cNvPr id="4111" name="Rectangle 1508"/>
          <p:cNvSpPr>
            <a:spLocks noChangeArrowheads="1"/>
          </p:cNvSpPr>
          <p:nvPr/>
        </p:nvSpPr>
        <p:spPr bwMode="auto">
          <a:xfrm>
            <a:off x="22121813" y="23223538"/>
            <a:ext cx="1749425" cy="600075"/>
          </a:xfrm>
          <a:prstGeom prst="rect">
            <a:avLst/>
          </a:prstGeom>
          <a:noFill/>
          <a:ln w="9525">
            <a:noFill/>
            <a:miter lim="800000"/>
            <a:headEnd/>
            <a:tailEnd/>
          </a:ln>
        </p:spPr>
        <p:txBody>
          <a:bodyPr lIns="90000" tIns="46800" rIns="90000" bIns="46800"/>
          <a:lstStyle/>
          <a:p>
            <a:pPr defTabSz="4337050">
              <a:spcBef>
                <a:spcPct val="20000"/>
              </a:spcBef>
            </a:pPr>
            <a:endParaRPr lang="en-GB" altLang="hu-HU" sz="1200"/>
          </a:p>
        </p:txBody>
      </p:sp>
      <p:sp>
        <p:nvSpPr>
          <p:cNvPr id="4112" name="Line 1509"/>
          <p:cNvSpPr>
            <a:spLocks noChangeShapeType="1"/>
          </p:cNvSpPr>
          <p:nvPr/>
        </p:nvSpPr>
        <p:spPr bwMode="auto">
          <a:xfrm>
            <a:off x="22790150" y="9652000"/>
            <a:ext cx="2282825" cy="0"/>
          </a:xfrm>
          <a:prstGeom prst="line">
            <a:avLst/>
          </a:prstGeom>
          <a:noFill/>
          <a:ln w="28575" cap="sq">
            <a:noFill/>
            <a:round/>
            <a:headEnd/>
            <a:tailEnd/>
          </a:ln>
        </p:spPr>
        <p:txBody>
          <a:bodyPr lIns="90000" tIns="46800" rIns="90000" bIns="46800"/>
          <a:lstStyle/>
          <a:p>
            <a:endParaRPr lang="en-US"/>
          </a:p>
        </p:txBody>
      </p:sp>
      <p:sp>
        <p:nvSpPr>
          <p:cNvPr id="4113" name="Line 1520"/>
          <p:cNvSpPr>
            <a:spLocks noChangeShapeType="1"/>
          </p:cNvSpPr>
          <p:nvPr/>
        </p:nvSpPr>
        <p:spPr bwMode="auto">
          <a:xfrm>
            <a:off x="22790150" y="14198600"/>
            <a:ext cx="2282825" cy="0"/>
          </a:xfrm>
          <a:prstGeom prst="line">
            <a:avLst/>
          </a:prstGeom>
          <a:noFill/>
          <a:ln w="28575" cap="sq">
            <a:noFill/>
            <a:round/>
            <a:headEnd/>
            <a:tailEnd/>
          </a:ln>
        </p:spPr>
        <p:txBody>
          <a:bodyPr lIns="90000" tIns="46800" rIns="90000" bIns="46800"/>
          <a:lstStyle/>
          <a:p>
            <a:endParaRPr lang="en-US"/>
          </a:p>
        </p:txBody>
      </p:sp>
      <p:sp>
        <p:nvSpPr>
          <p:cNvPr id="4114" name="Line 1521"/>
          <p:cNvSpPr>
            <a:spLocks noChangeShapeType="1"/>
          </p:cNvSpPr>
          <p:nvPr/>
        </p:nvSpPr>
        <p:spPr bwMode="auto">
          <a:xfrm>
            <a:off x="22790150" y="9652000"/>
            <a:ext cx="0" cy="390525"/>
          </a:xfrm>
          <a:prstGeom prst="line">
            <a:avLst/>
          </a:prstGeom>
          <a:noFill/>
          <a:ln w="28575" cap="sq">
            <a:noFill/>
            <a:round/>
            <a:headEnd/>
            <a:tailEnd/>
          </a:ln>
        </p:spPr>
        <p:txBody>
          <a:bodyPr lIns="90000" tIns="46800" rIns="90000" bIns="46800"/>
          <a:lstStyle/>
          <a:p>
            <a:endParaRPr lang="en-US"/>
          </a:p>
        </p:txBody>
      </p:sp>
      <p:sp>
        <p:nvSpPr>
          <p:cNvPr id="4115" name="Line 1523"/>
          <p:cNvSpPr>
            <a:spLocks noChangeShapeType="1"/>
          </p:cNvSpPr>
          <p:nvPr/>
        </p:nvSpPr>
        <p:spPr bwMode="auto">
          <a:xfrm>
            <a:off x="26822400" y="9652000"/>
            <a:ext cx="0" cy="390525"/>
          </a:xfrm>
          <a:prstGeom prst="line">
            <a:avLst/>
          </a:prstGeom>
          <a:noFill/>
          <a:ln w="28575" cap="sq">
            <a:noFill/>
            <a:round/>
            <a:headEnd/>
            <a:tailEnd/>
          </a:ln>
        </p:spPr>
        <p:txBody>
          <a:bodyPr lIns="90000" tIns="46800" rIns="90000" bIns="46800"/>
          <a:lstStyle/>
          <a:p>
            <a:endParaRPr lang="en-US"/>
          </a:p>
        </p:txBody>
      </p:sp>
      <p:sp>
        <p:nvSpPr>
          <p:cNvPr id="4116" name="Line 1582"/>
          <p:cNvSpPr>
            <a:spLocks noChangeShapeType="1"/>
          </p:cNvSpPr>
          <p:nvPr/>
        </p:nvSpPr>
        <p:spPr bwMode="auto">
          <a:xfrm>
            <a:off x="22790150" y="10042525"/>
            <a:ext cx="0" cy="392113"/>
          </a:xfrm>
          <a:prstGeom prst="line">
            <a:avLst/>
          </a:prstGeom>
          <a:noFill/>
          <a:ln w="28575" cap="sq">
            <a:noFill/>
            <a:round/>
            <a:headEnd/>
            <a:tailEnd/>
          </a:ln>
        </p:spPr>
        <p:txBody>
          <a:bodyPr lIns="90000" tIns="46800" rIns="90000" bIns="46800"/>
          <a:lstStyle/>
          <a:p>
            <a:endParaRPr lang="en-US"/>
          </a:p>
        </p:txBody>
      </p:sp>
      <p:sp>
        <p:nvSpPr>
          <p:cNvPr id="4117" name="Line 1584"/>
          <p:cNvSpPr>
            <a:spLocks noChangeShapeType="1"/>
          </p:cNvSpPr>
          <p:nvPr/>
        </p:nvSpPr>
        <p:spPr bwMode="auto">
          <a:xfrm>
            <a:off x="26822400" y="10042525"/>
            <a:ext cx="0" cy="392113"/>
          </a:xfrm>
          <a:prstGeom prst="line">
            <a:avLst/>
          </a:prstGeom>
          <a:noFill/>
          <a:ln w="28575" cap="sq">
            <a:noFill/>
            <a:round/>
            <a:headEnd/>
            <a:tailEnd/>
          </a:ln>
        </p:spPr>
        <p:txBody>
          <a:bodyPr lIns="90000" tIns="46800" rIns="90000" bIns="46800"/>
          <a:lstStyle/>
          <a:p>
            <a:endParaRPr lang="en-US"/>
          </a:p>
        </p:txBody>
      </p:sp>
      <p:sp>
        <p:nvSpPr>
          <p:cNvPr id="4118" name="Line 1586"/>
          <p:cNvSpPr>
            <a:spLocks noChangeShapeType="1"/>
          </p:cNvSpPr>
          <p:nvPr/>
        </p:nvSpPr>
        <p:spPr bwMode="auto">
          <a:xfrm>
            <a:off x="22790150" y="10434638"/>
            <a:ext cx="0" cy="390525"/>
          </a:xfrm>
          <a:prstGeom prst="line">
            <a:avLst/>
          </a:prstGeom>
          <a:noFill/>
          <a:ln w="28575" cap="sq">
            <a:noFill/>
            <a:round/>
            <a:headEnd/>
            <a:tailEnd/>
          </a:ln>
        </p:spPr>
        <p:txBody>
          <a:bodyPr lIns="90000" tIns="46800" rIns="90000" bIns="46800"/>
          <a:lstStyle/>
          <a:p>
            <a:endParaRPr lang="en-US"/>
          </a:p>
        </p:txBody>
      </p:sp>
      <p:sp>
        <p:nvSpPr>
          <p:cNvPr id="4119" name="Line 1588"/>
          <p:cNvSpPr>
            <a:spLocks noChangeShapeType="1"/>
          </p:cNvSpPr>
          <p:nvPr/>
        </p:nvSpPr>
        <p:spPr bwMode="auto">
          <a:xfrm>
            <a:off x="26822400" y="10434638"/>
            <a:ext cx="0" cy="390525"/>
          </a:xfrm>
          <a:prstGeom prst="line">
            <a:avLst/>
          </a:prstGeom>
          <a:noFill/>
          <a:ln w="28575" cap="sq">
            <a:noFill/>
            <a:round/>
            <a:headEnd/>
            <a:tailEnd/>
          </a:ln>
        </p:spPr>
        <p:txBody>
          <a:bodyPr lIns="90000" tIns="46800" rIns="90000" bIns="46800"/>
          <a:lstStyle/>
          <a:p>
            <a:endParaRPr lang="en-US"/>
          </a:p>
        </p:txBody>
      </p:sp>
      <p:sp>
        <p:nvSpPr>
          <p:cNvPr id="4120" name="Line 1590"/>
          <p:cNvSpPr>
            <a:spLocks noChangeShapeType="1"/>
          </p:cNvSpPr>
          <p:nvPr/>
        </p:nvSpPr>
        <p:spPr bwMode="auto">
          <a:xfrm>
            <a:off x="22790150" y="10825163"/>
            <a:ext cx="0" cy="390525"/>
          </a:xfrm>
          <a:prstGeom prst="line">
            <a:avLst/>
          </a:prstGeom>
          <a:noFill/>
          <a:ln w="28575" cap="sq">
            <a:noFill/>
            <a:round/>
            <a:headEnd/>
            <a:tailEnd/>
          </a:ln>
        </p:spPr>
        <p:txBody>
          <a:bodyPr lIns="90000" tIns="46800" rIns="90000" bIns="46800"/>
          <a:lstStyle/>
          <a:p>
            <a:endParaRPr lang="en-US"/>
          </a:p>
        </p:txBody>
      </p:sp>
      <p:sp>
        <p:nvSpPr>
          <p:cNvPr id="4121" name="Line 1592"/>
          <p:cNvSpPr>
            <a:spLocks noChangeShapeType="1"/>
          </p:cNvSpPr>
          <p:nvPr/>
        </p:nvSpPr>
        <p:spPr bwMode="auto">
          <a:xfrm>
            <a:off x="26822400" y="10825163"/>
            <a:ext cx="0" cy="390525"/>
          </a:xfrm>
          <a:prstGeom prst="line">
            <a:avLst/>
          </a:prstGeom>
          <a:noFill/>
          <a:ln w="28575" cap="sq">
            <a:noFill/>
            <a:round/>
            <a:headEnd/>
            <a:tailEnd/>
          </a:ln>
        </p:spPr>
        <p:txBody>
          <a:bodyPr lIns="90000" tIns="46800" rIns="90000" bIns="46800"/>
          <a:lstStyle/>
          <a:p>
            <a:endParaRPr lang="en-US"/>
          </a:p>
        </p:txBody>
      </p:sp>
      <p:sp>
        <p:nvSpPr>
          <p:cNvPr id="4122" name="Line 1594"/>
          <p:cNvSpPr>
            <a:spLocks noChangeShapeType="1"/>
          </p:cNvSpPr>
          <p:nvPr/>
        </p:nvSpPr>
        <p:spPr bwMode="auto">
          <a:xfrm>
            <a:off x="22790150" y="11215688"/>
            <a:ext cx="0" cy="393700"/>
          </a:xfrm>
          <a:prstGeom prst="line">
            <a:avLst/>
          </a:prstGeom>
          <a:noFill/>
          <a:ln w="28575" cap="sq">
            <a:noFill/>
            <a:round/>
            <a:headEnd/>
            <a:tailEnd/>
          </a:ln>
        </p:spPr>
        <p:txBody>
          <a:bodyPr lIns="90000" tIns="46800" rIns="90000" bIns="46800"/>
          <a:lstStyle/>
          <a:p>
            <a:endParaRPr lang="en-US"/>
          </a:p>
        </p:txBody>
      </p:sp>
      <p:sp>
        <p:nvSpPr>
          <p:cNvPr id="4123" name="Line 1596"/>
          <p:cNvSpPr>
            <a:spLocks noChangeShapeType="1"/>
          </p:cNvSpPr>
          <p:nvPr/>
        </p:nvSpPr>
        <p:spPr bwMode="auto">
          <a:xfrm>
            <a:off x="26822400" y="11215688"/>
            <a:ext cx="0" cy="393700"/>
          </a:xfrm>
          <a:prstGeom prst="line">
            <a:avLst/>
          </a:prstGeom>
          <a:noFill/>
          <a:ln w="28575" cap="sq">
            <a:noFill/>
            <a:round/>
            <a:headEnd/>
            <a:tailEnd/>
          </a:ln>
        </p:spPr>
        <p:txBody>
          <a:bodyPr lIns="90000" tIns="46800" rIns="90000" bIns="46800"/>
          <a:lstStyle/>
          <a:p>
            <a:endParaRPr lang="en-US"/>
          </a:p>
        </p:txBody>
      </p:sp>
      <p:sp>
        <p:nvSpPr>
          <p:cNvPr id="4124" name="Line 1598"/>
          <p:cNvSpPr>
            <a:spLocks noChangeShapeType="1"/>
          </p:cNvSpPr>
          <p:nvPr/>
        </p:nvSpPr>
        <p:spPr bwMode="auto">
          <a:xfrm>
            <a:off x="22790150" y="11609388"/>
            <a:ext cx="0" cy="390525"/>
          </a:xfrm>
          <a:prstGeom prst="line">
            <a:avLst/>
          </a:prstGeom>
          <a:noFill/>
          <a:ln w="28575" cap="sq">
            <a:noFill/>
            <a:round/>
            <a:headEnd/>
            <a:tailEnd/>
          </a:ln>
        </p:spPr>
        <p:txBody>
          <a:bodyPr lIns="90000" tIns="46800" rIns="90000" bIns="46800"/>
          <a:lstStyle/>
          <a:p>
            <a:endParaRPr lang="en-US"/>
          </a:p>
        </p:txBody>
      </p:sp>
      <p:sp>
        <p:nvSpPr>
          <p:cNvPr id="4125" name="Line 1600"/>
          <p:cNvSpPr>
            <a:spLocks noChangeShapeType="1"/>
          </p:cNvSpPr>
          <p:nvPr/>
        </p:nvSpPr>
        <p:spPr bwMode="auto">
          <a:xfrm>
            <a:off x="26822400" y="11609388"/>
            <a:ext cx="0" cy="390525"/>
          </a:xfrm>
          <a:prstGeom prst="line">
            <a:avLst/>
          </a:prstGeom>
          <a:noFill/>
          <a:ln w="28575" cap="sq">
            <a:noFill/>
            <a:round/>
            <a:headEnd/>
            <a:tailEnd/>
          </a:ln>
        </p:spPr>
        <p:txBody>
          <a:bodyPr lIns="90000" tIns="46800" rIns="90000" bIns="46800"/>
          <a:lstStyle/>
          <a:p>
            <a:endParaRPr lang="en-US"/>
          </a:p>
        </p:txBody>
      </p:sp>
      <p:sp>
        <p:nvSpPr>
          <p:cNvPr id="4126" name="Line 1602"/>
          <p:cNvSpPr>
            <a:spLocks noChangeShapeType="1"/>
          </p:cNvSpPr>
          <p:nvPr/>
        </p:nvSpPr>
        <p:spPr bwMode="auto">
          <a:xfrm>
            <a:off x="22790150" y="11999913"/>
            <a:ext cx="0" cy="392112"/>
          </a:xfrm>
          <a:prstGeom prst="line">
            <a:avLst/>
          </a:prstGeom>
          <a:noFill/>
          <a:ln w="28575" cap="sq">
            <a:noFill/>
            <a:round/>
            <a:headEnd/>
            <a:tailEnd/>
          </a:ln>
        </p:spPr>
        <p:txBody>
          <a:bodyPr lIns="90000" tIns="46800" rIns="90000" bIns="46800"/>
          <a:lstStyle/>
          <a:p>
            <a:endParaRPr lang="en-US"/>
          </a:p>
        </p:txBody>
      </p:sp>
      <p:sp>
        <p:nvSpPr>
          <p:cNvPr id="4127" name="Line 1604"/>
          <p:cNvSpPr>
            <a:spLocks noChangeShapeType="1"/>
          </p:cNvSpPr>
          <p:nvPr/>
        </p:nvSpPr>
        <p:spPr bwMode="auto">
          <a:xfrm>
            <a:off x="26822400" y="11999913"/>
            <a:ext cx="0" cy="392112"/>
          </a:xfrm>
          <a:prstGeom prst="line">
            <a:avLst/>
          </a:prstGeom>
          <a:noFill/>
          <a:ln w="28575" cap="sq">
            <a:noFill/>
            <a:round/>
            <a:headEnd/>
            <a:tailEnd/>
          </a:ln>
        </p:spPr>
        <p:txBody>
          <a:bodyPr lIns="90000" tIns="46800" rIns="90000" bIns="46800"/>
          <a:lstStyle/>
          <a:p>
            <a:endParaRPr lang="en-US"/>
          </a:p>
        </p:txBody>
      </p:sp>
      <p:sp>
        <p:nvSpPr>
          <p:cNvPr id="4128" name="Line 1606"/>
          <p:cNvSpPr>
            <a:spLocks noChangeShapeType="1"/>
          </p:cNvSpPr>
          <p:nvPr/>
        </p:nvSpPr>
        <p:spPr bwMode="auto">
          <a:xfrm>
            <a:off x="22790150" y="12392025"/>
            <a:ext cx="0" cy="422275"/>
          </a:xfrm>
          <a:prstGeom prst="line">
            <a:avLst/>
          </a:prstGeom>
          <a:noFill/>
          <a:ln w="28575" cap="sq">
            <a:noFill/>
            <a:round/>
            <a:headEnd/>
            <a:tailEnd/>
          </a:ln>
        </p:spPr>
        <p:txBody>
          <a:bodyPr lIns="90000" tIns="46800" rIns="90000" bIns="46800"/>
          <a:lstStyle/>
          <a:p>
            <a:endParaRPr lang="en-US"/>
          </a:p>
        </p:txBody>
      </p:sp>
      <p:sp>
        <p:nvSpPr>
          <p:cNvPr id="4129" name="Line 1608"/>
          <p:cNvSpPr>
            <a:spLocks noChangeShapeType="1"/>
          </p:cNvSpPr>
          <p:nvPr/>
        </p:nvSpPr>
        <p:spPr bwMode="auto">
          <a:xfrm>
            <a:off x="26822400" y="12392025"/>
            <a:ext cx="0" cy="422275"/>
          </a:xfrm>
          <a:prstGeom prst="line">
            <a:avLst/>
          </a:prstGeom>
          <a:noFill/>
          <a:ln w="28575" cap="sq">
            <a:noFill/>
            <a:round/>
            <a:headEnd/>
            <a:tailEnd/>
          </a:ln>
        </p:spPr>
        <p:txBody>
          <a:bodyPr lIns="90000" tIns="46800" rIns="90000" bIns="46800"/>
          <a:lstStyle/>
          <a:p>
            <a:endParaRPr lang="en-US"/>
          </a:p>
        </p:txBody>
      </p:sp>
      <p:sp>
        <p:nvSpPr>
          <p:cNvPr id="4130" name="Line 1610"/>
          <p:cNvSpPr>
            <a:spLocks noChangeShapeType="1"/>
          </p:cNvSpPr>
          <p:nvPr/>
        </p:nvSpPr>
        <p:spPr bwMode="auto">
          <a:xfrm>
            <a:off x="22790150" y="12814300"/>
            <a:ext cx="0" cy="392113"/>
          </a:xfrm>
          <a:prstGeom prst="line">
            <a:avLst/>
          </a:prstGeom>
          <a:noFill/>
          <a:ln w="28575" cap="sq">
            <a:noFill/>
            <a:round/>
            <a:headEnd/>
            <a:tailEnd/>
          </a:ln>
        </p:spPr>
        <p:txBody>
          <a:bodyPr lIns="90000" tIns="46800" rIns="90000" bIns="46800"/>
          <a:lstStyle/>
          <a:p>
            <a:endParaRPr lang="en-US"/>
          </a:p>
        </p:txBody>
      </p:sp>
      <p:sp>
        <p:nvSpPr>
          <p:cNvPr id="4131" name="Line 1612"/>
          <p:cNvSpPr>
            <a:spLocks noChangeShapeType="1"/>
          </p:cNvSpPr>
          <p:nvPr/>
        </p:nvSpPr>
        <p:spPr bwMode="auto">
          <a:xfrm>
            <a:off x="26822400" y="12814300"/>
            <a:ext cx="0" cy="392113"/>
          </a:xfrm>
          <a:prstGeom prst="line">
            <a:avLst/>
          </a:prstGeom>
          <a:noFill/>
          <a:ln w="28575" cap="sq">
            <a:noFill/>
            <a:round/>
            <a:headEnd/>
            <a:tailEnd/>
          </a:ln>
        </p:spPr>
        <p:txBody>
          <a:bodyPr lIns="90000" tIns="46800" rIns="90000" bIns="46800"/>
          <a:lstStyle/>
          <a:p>
            <a:endParaRPr lang="en-US"/>
          </a:p>
        </p:txBody>
      </p:sp>
      <p:sp>
        <p:nvSpPr>
          <p:cNvPr id="4132" name="Line 1614"/>
          <p:cNvSpPr>
            <a:spLocks noChangeShapeType="1"/>
          </p:cNvSpPr>
          <p:nvPr/>
        </p:nvSpPr>
        <p:spPr bwMode="auto">
          <a:xfrm>
            <a:off x="22790150" y="13206413"/>
            <a:ext cx="0" cy="390525"/>
          </a:xfrm>
          <a:prstGeom prst="line">
            <a:avLst/>
          </a:prstGeom>
          <a:noFill/>
          <a:ln w="28575" cap="sq">
            <a:noFill/>
            <a:round/>
            <a:headEnd/>
            <a:tailEnd/>
          </a:ln>
        </p:spPr>
        <p:txBody>
          <a:bodyPr lIns="90000" tIns="46800" rIns="90000" bIns="46800"/>
          <a:lstStyle/>
          <a:p>
            <a:endParaRPr lang="en-US"/>
          </a:p>
        </p:txBody>
      </p:sp>
      <p:sp>
        <p:nvSpPr>
          <p:cNvPr id="4133" name="Line 1616"/>
          <p:cNvSpPr>
            <a:spLocks noChangeShapeType="1"/>
          </p:cNvSpPr>
          <p:nvPr/>
        </p:nvSpPr>
        <p:spPr bwMode="auto">
          <a:xfrm>
            <a:off x="26822400" y="13206413"/>
            <a:ext cx="0" cy="390525"/>
          </a:xfrm>
          <a:prstGeom prst="line">
            <a:avLst/>
          </a:prstGeom>
          <a:noFill/>
          <a:ln w="28575" cap="sq">
            <a:noFill/>
            <a:round/>
            <a:headEnd/>
            <a:tailEnd/>
          </a:ln>
        </p:spPr>
        <p:txBody>
          <a:bodyPr lIns="90000" tIns="46800" rIns="90000" bIns="46800"/>
          <a:lstStyle/>
          <a:p>
            <a:endParaRPr lang="en-US"/>
          </a:p>
        </p:txBody>
      </p:sp>
      <p:sp>
        <p:nvSpPr>
          <p:cNvPr id="4134" name="Line 1618"/>
          <p:cNvSpPr>
            <a:spLocks noChangeShapeType="1"/>
          </p:cNvSpPr>
          <p:nvPr/>
        </p:nvSpPr>
        <p:spPr bwMode="auto">
          <a:xfrm>
            <a:off x="22790150" y="13596938"/>
            <a:ext cx="0" cy="601662"/>
          </a:xfrm>
          <a:prstGeom prst="line">
            <a:avLst/>
          </a:prstGeom>
          <a:noFill/>
          <a:ln w="28575" cap="sq">
            <a:noFill/>
            <a:round/>
            <a:headEnd/>
            <a:tailEnd/>
          </a:ln>
        </p:spPr>
        <p:txBody>
          <a:bodyPr lIns="90000" tIns="46800" rIns="90000" bIns="46800"/>
          <a:lstStyle/>
          <a:p>
            <a:endParaRPr lang="en-US"/>
          </a:p>
        </p:txBody>
      </p:sp>
      <p:sp>
        <p:nvSpPr>
          <p:cNvPr id="4135" name="Line 1620"/>
          <p:cNvSpPr>
            <a:spLocks noChangeShapeType="1"/>
          </p:cNvSpPr>
          <p:nvPr/>
        </p:nvSpPr>
        <p:spPr bwMode="auto">
          <a:xfrm>
            <a:off x="26822400" y="13596938"/>
            <a:ext cx="0" cy="601662"/>
          </a:xfrm>
          <a:prstGeom prst="line">
            <a:avLst/>
          </a:prstGeom>
          <a:noFill/>
          <a:ln w="28575" cap="sq">
            <a:noFill/>
            <a:round/>
            <a:headEnd/>
            <a:tailEnd/>
          </a:ln>
        </p:spPr>
        <p:txBody>
          <a:bodyPr lIns="90000" tIns="46800" rIns="90000" bIns="46800"/>
          <a:lstStyle/>
          <a:p>
            <a:endParaRPr lang="en-US"/>
          </a:p>
        </p:txBody>
      </p:sp>
      <p:sp>
        <p:nvSpPr>
          <p:cNvPr id="4136" name="Line 1622"/>
          <p:cNvSpPr>
            <a:spLocks noChangeShapeType="1"/>
          </p:cNvSpPr>
          <p:nvPr/>
        </p:nvSpPr>
        <p:spPr bwMode="auto">
          <a:xfrm>
            <a:off x="25072975" y="14198600"/>
            <a:ext cx="1749425" cy="0"/>
          </a:xfrm>
          <a:prstGeom prst="line">
            <a:avLst/>
          </a:prstGeom>
          <a:noFill/>
          <a:ln w="28575" cap="sq">
            <a:noFill/>
            <a:round/>
            <a:headEnd/>
            <a:tailEnd/>
          </a:ln>
        </p:spPr>
        <p:txBody>
          <a:bodyPr lIns="90000" tIns="46800" rIns="90000" bIns="46800"/>
          <a:lstStyle/>
          <a:p>
            <a:endParaRPr lang="en-US"/>
          </a:p>
        </p:txBody>
      </p:sp>
      <p:sp>
        <p:nvSpPr>
          <p:cNvPr id="4137" name="Line 1581"/>
          <p:cNvSpPr>
            <a:spLocks noChangeShapeType="1"/>
          </p:cNvSpPr>
          <p:nvPr/>
        </p:nvSpPr>
        <p:spPr bwMode="auto">
          <a:xfrm>
            <a:off x="25072975" y="9652000"/>
            <a:ext cx="1749425" cy="0"/>
          </a:xfrm>
          <a:prstGeom prst="line">
            <a:avLst/>
          </a:prstGeom>
          <a:noFill/>
          <a:ln w="28575" cap="sq">
            <a:noFill/>
            <a:round/>
            <a:headEnd/>
            <a:tailEnd/>
          </a:ln>
        </p:spPr>
        <p:txBody>
          <a:bodyPr lIns="90000" tIns="46800" rIns="90000" bIns="46800"/>
          <a:lstStyle/>
          <a:p>
            <a:endParaRPr lang="en-US"/>
          </a:p>
        </p:txBody>
      </p:sp>
      <p:sp>
        <p:nvSpPr>
          <p:cNvPr id="4138" name="Rectangle 323"/>
          <p:cNvSpPr>
            <a:spLocks noChangeArrowheads="1"/>
          </p:cNvSpPr>
          <p:nvPr/>
        </p:nvSpPr>
        <p:spPr bwMode="auto">
          <a:xfrm>
            <a:off x="16670338" y="7372350"/>
            <a:ext cx="14114462" cy="2703513"/>
          </a:xfrm>
          <a:prstGeom prst="rect">
            <a:avLst/>
          </a:prstGeom>
          <a:noFill/>
          <a:ln w="9525" algn="ctr">
            <a:noFill/>
            <a:miter lim="800000"/>
            <a:headEnd/>
            <a:tailEnd/>
          </a:ln>
          <a:effectLst/>
        </p:spPr>
        <p:txBody>
          <a:bodyPr lIns="36000" tIns="36000" rIns="36000" bIns="36000">
            <a:spAutoFit/>
          </a:bodyPr>
          <a:lstStyle/>
          <a:p>
            <a:pPr algn="just" defTabSz="900113" eaLnBrk="1" hangingPunct="1">
              <a:lnSpc>
                <a:spcPct val="95000"/>
              </a:lnSpc>
              <a:spcBef>
                <a:spcPct val="25000"/>
              </a:spcBef>
            </a:pPr>
            <a:r>
              <a:rPr lang="hu-HU" altLang="hu-HU" sz="2000">
                <a:latin typeface="Arial" charset="0"/>
                <a:cs typeface="Arial" charset="0"/>
              </a:rPr>
              <a:t>Azonban az is jól ismert, hogy a szilárdság növelésével az alakíthatóság is jelentősen csökken, miközben az autóipari alkatrészek, különösen a karosszéria elemek gyártásánál, az alakíthatóság az egyik legfontosabb tulajdonság. Az utóbbi évtizedekben hatalmas fejlődés figyelhető meg az egyre nagyobb szilárdságú acélok és könnyűfémek alkalmazásában. Az acéloknál a különféle kettős-fázisú (DP) acélok, a TRIP és TWIP acélok, míg a könnyűfémek vonatkozásában a nagyszilárdságú alumínium ötvözetek a legjobb példák a fenti követelmények kielégítésében. Azonban mind a nagyszilárdságú acélok, mind pedig a nagyszilárdágú alumínium ötvözetek alkalmazása a karosszéria elemek gyártásánál gyakran okoz alakíthatósági problémákat. Ebben a közleményben, a legújabb anyagtudományi fejlesztéseket tekintjük át elsősorban a képlékeny lemezalakítás szempontjából. Az itt bemutatásra kerülő eredmények Európai Uniós és hazai forrásokból finanszírozott hazai és nemzetközi kutatási projektekben elért eredményeken alapulnak.</a:t>
            </a:r>
            <a:endParaRPr lang="en-US" altLang="hu-HU" sz="2000">
              <a:latin typeface="Arial" charset="0"/>
              <a:cs typeface="Arial" charset="0"/>
            </a:endParaRPr>
          </a:p>
        </p:txBody>
      </p:sp>
      <p:sp>
        <p:nvSpPr>
          <p:cNvPr id="4139" name="Rectangle 9"/>
          <p:cNvSpPr>
            <a:spLocks noChangeAspect="1" noChangeArrowheads="1"/>
          </p:cNvSpPr>
          <p:nvPr/>
        </p:nvSpPr>
        <p:spPr bwMode="auto">
          <a:xfrm>
            <a:off x="12565063" y="9285288"/>
            <a:ext cx="18649950" cy="7667625"/>
          </a:xfrm>
          <a:prstGeom prst="rect">
            <a:avLst/>
          </a:prstGeom>
          <a:noFill/>
          <a:ln w="9525">
            <a:noFill/>
            <a:miter lim="800000"/>
            <a:headEnd/>
            <a:tailEnd/>
          </a:ln>
        </p:spPr>
        <p:txBody>
          <a:bodyPr wrap="none" anchor="ctr"/>
          <a:lstStyle/>
          <a:p>
            <a:pPr algn="ctr" eaLnBrk="1" hangingPunct="1"/>
            <a:endParaRPr lang="en-GB" altLang="hu-HU"/>
          </a:p>
        </p:txBody>
      </p:sp>
      <p:sp>
        <p:nvSpPr>
          <p:cNvPr id="4140" name="Text Box 818"/>
          <p:cNvSpPr txBox="1">
            <a:spLocks noChangeArrowheads="1"/>
          </p:cNvSpPr>
          <p:nvPr/>
        </p:nvSpPr>
        <p:spPr bwMode="auto">
          <a:xfrm>
            <a:off x="12977813" y="12563475"/>
            <a:ext cx="9424987" cy="584200"/>
          </a:xfrm>
          <a:prstGeom prst="rect">
            <a:avLst/>
          </a:prstGeom>
          <a:solidFill>
            <a:srgbClr val="A22B06"/>
          </a:solidFill>
          <a:ln w="9525" algn="ctr">
            <a:solidFill>
              <a:schemeClr val="tx1"/>
            </a:solidFill>
            <a:miter lim="800000"/>
            <a:headEnd/>
            <a:tailEnd/>
          </a:ln>
        </p:spPr>
        <p:txBody>
          <a:bodyPr>
            <a:spAutoFit/>
          </a:bodyPr>
          <a:lstStyle/>
          <a:p>
            <a:pPr eaLnBrk="1" hangingPunct="1">
              <a:spcBef>
                <a:spcPct val="50000"/>
              </a:spcBef>
            </a:pPr>
            <a:r>
              <a:rPr lang="hu-HU" altLang="hu-HU" sz="3200" b="1">
                <a:solidFill>
                  <a:srgbClr val="FFFFCC"/>
                </a:solidFill>
              </a:rPr>
              <a:t>Az autóiparban alkalmazott főbb anyagcsoportok</a:t>
            </a:r>
            <a:endParaRPr lang="en-US" altLang="hu-HU" sz="3200" b="1">
              <a:solidFill>
                <a:srgbClr val="FFFFCC"/>
              </a:solidFill>
            </a:endParaRPr>
          </a:p>
        </p:txBody>
      </p:sp>
      <p:sp>
        <p:nvSpPr>
          <p:cNvPr id="4141" name="Rectangle 819"/>
          <p:cNvSpPr>
            <a:spLocks noChangeArrowheads="1"/>
          </p:cNvSpPr>
          <p:nvPr/>
        </p:nvSpPr>
        <p:spPr bwMode="auto">
          <a:xfrm>
            <a:off x="14455775" y="14914563"/>
            <a:ext cx="7232650" cy="4813300"/>
          </a:xfrm>
          <a:prstGeom prst="rect">
            <a:avLst/>
          </a:prstGeom>
          <a:noFill/>
          <a:ln w="9525">
            <a:noFill/>
            <a:miter lim="800000"/>
            <a:headEnd/>
            <a:tailEnd/>
          </a:ln>
        </p:spPr>
        <p:txBody>
          <a:bodyPr>
            <a:spAutoFit/>
          </a:bodyPr>
          <a:lstStyle/>
          <a:p>
            <a:pPr marL="914400" lvl="1" indent="-285750">
              <a:spcBef>
                <a:spcPct val="20000"/>
              </a:spcBef>
              <a:buFontTx/>
              <a:buChar char="–"/>
            </a:pPr>
            <a:r>
              <a:rPr lang="hu-HU" altLang="hu-HU" sz="2600"/>
              <a:t>Hagyományos hidegen hengerelt </a:t>
            </a:r>
            <a:r>
              <a:rPr lang="en-GB" altLang="hu-HU" sz="2600"/>
              <a:t>(CR) </a:t>
            </a:r>
            <a:r>
              <a:rPr lang="hu-HU" altLang="hu-HU" sz="2600"/>
              <a:t>acélok</a:t>
            </a:r>
            <a:endParaRPr lang="en-GB" altLang="hu-HU" sz="2600"/>
          </a:p>
          <a:p>
            <a:pPr marL="914400" lvl="1" indent="-285750">
              <a:spcBef>
                <a:spcPct val="20000"/>
              </a:spcBef>
              <a:buFontTx/>
              <a:buChar char="–"/>
            </a:pPr>
            <a:r>
              <a:rPr lang="hu-HU" altLang="hu-HU" sz="2600"/>
              <a:t>Korszerű nagyszilárdságú </a:t>
            </a:r>
            <a:r>
              <a:rPr lang="en-GB" altLang="hu-HU" sz="2600"/>
              <a:t>(AHSS)</a:t>
            </a:r>
            <a:r>
              <a:rPr lang="hu-HU" altLang="hu-HU" sz="2600"/>
              <a:t> acélok</a:t>
            </a:r>
          </a:p>
          <a:p>
            <a:pPr marL="1322388" lvl="2" indent="-228600">
              <a:spcBef>
                <a:spcPct val="20000"/>
              </a:spcBef>
              <a:buFontTx/>
              <a:buChar char="•"/>
            </a:pPr>
            <a:r>
              <a:rPr lang="hu-HU" altLang="hu-HU" sz="2600"/>
              <a:t>Kettős-fázisú (DP) acélok</a:t>
            </a:r>
          </a:p>
          <a:p>
            <a:pPr marL="1322388" lvl="2" indent="-228600">
              <a:spcBef>
                <a:spcPct val="20000"/>
              </a:spcBef>
              <a:buFontTx/>
              <a:buChar char="•"/>
            </a:pPr>
            <a:r>
              <a:rPr lang="hu-HU" altLang="hu-HU" sz="2600"/>
              <a:t>TRIP, TWIP acélok</a:t>
            </a:r>
          </a:p>
          <a:p>
            <a:pPr marL="1322388" lvl="2" indent="-228600">
              <a:spcBef>
                <a:spcPct val="20000"/>
              </a:spcBef>
              <a:buFontTx/>
              <a:buChar char="•"/>
            </a:pPr>
            <a:r>
              <a:rPr lang="hu-HU" altLang="hu-HU" sz="2600"/>
              <a:t>UHSS and XHSS acélok</a:t>
            </a:r>
          </a:p>
          <a:p>
            <a:pPr marL="1322388" lvl="2" indent="-228600">
              <a:spcBef>
                <a:spcPct val="20000"/>
              </a:spcBef>
              <a:buFontTx/>
              <a:buChar char="•"/>
            </a:pPr>
            <a:endParaRPr lang="hu-HU" altLang="hu-HU" sz="2600"/>
          </a:p>
          <a:p>
            <a:pPr marL="914400" lvl="1" indent="-285750">
              <a:spcBef>
                <a:spcPct val="20000"/>
              </a:spcBef>
              <a:buFontTx/>
              <a:buChar char="–"/>
            </a:pPr>
            <a:endParaRPr lang="hu-HU" altLang="hu-HU" sz="2600"/>
          </a:p>
          <a:p>
            <a:pPr marL="914400" lvl="1" indent="-285750">
              <a:spcBef>
                <a:spcPct val="20000"/>
              </a:spcBef>
              <a:buFontTx/>
              <a:buChar char="–"/>
            </a:pPr>
            <a:r>
              <a:rPr lang="hu-HU" altLang="hu-HU" sz="2600"/>
              <a:t>Alumínium és ötvözetei</a:t>
            </a:r>
            <a:endParaRPr lang="en-GB" altLang="hu-HU" sz="2600"/>
          </a:p>
          <a:p>
            <a:pPr marL="914400" lvl="1" indent="-285750">
              <a:spcBef>
                <a:spcPct val="20000"/>
              </a:spcBef>
              <a:buFontTx/>
              <a:buChar char="–"/>
            </a:pPr>
            <a:r>
              <a:rPr lang="hu-HU" altLang="hu-HU" sz="2600"/>
              <a:t>Magnézium és ötvözetei</a:t>
            </a:r>
          </a:p>
          <a:p>
            <a:pPr marL="914400" lvl="1" indent="-285750">
              <a:spcBef>
                <a:spcPct val="20000"/>
              </a:spcBef>
              <a:buFontTx/>
              <a:buChar char="–"/>
            </a:pPr>
            <a:r>
              <a:rPr lang="hu-HU" altLang="hu-HU" sz="2600"/>
              <a:t>Titán és ötvözetei</a:t>
            </a:r>
            <a:endParaRPr lang="en-GB" altLang="hu-HU" sz="2600"/>
          </a:p>
        </p:txBody>
      </p:sp>
      <p:sp>
        <p:nvSpPr>
          <p:cNvPr id="4142" name="Rectangle 630"/>
          <p:cNvSpPr>
            <a:spLocks noChangeArrowheads="1"/>
          </p:cNvSpPr>
          <p:nvPr/>
        </p:nvSpPr>
        <p:spPr bwMode="auto">
          <a:xfrm>
            <a:off x="0" y="0"/>
            <a:ext cx="32042100" cy="0"/>
          </a:xfrm>
          <a:prstGeom prst="rect">
            <a:avLst/>
          </a:prstGeom>
          <a:noFill/>
          <a:ln w="9525">
            <a:noFill/>
            <a:miter lim="800000"/>
            <a:headEnd/>
            <a:tailEnd/>
          </a:ln>
          <a:effectLst/>
        </p:spPr>
        <p:txBody>
          <a:bodyPr wrap="none" anchor="ctr">
            <a:spAutoFit/>
          </a:bodyPr>
          <a:lstStyle/>
          <a:p>
            <a:pPr eaLnBrk="1" hangingPunct="1"/>
            <a:endParaRPr lang="hu-HU" altLang="hu-HU"/>
          </a:p>
        </p:txBody>
      </p:sp>
      <p:sp>
        <p:nvSpPr>
          <p:cNvPr id="4143" name="Rectangle 632"/>
          <p:cNvSpPr>
            <a:spLocks noChangeArrowheads="1"/>
          </p:cNvSpPr>
          <p:nvPr/>
        </p:nvSpPr>
        <p:spPr bwMode="auto">
          <a:xfrm>
            <a:off x="0" y="0"/>
            <a:ext cx="32042100" cy="0"/>
          </a:xfrm>
          <a:prstGeom prst="rect">
            <a:avLst/>
          </a:prstGeom>
          <a:noFill/>
          <a:ln w="9525">
            <a:noFill/>
            <a:miter lim="800000"/>
            <a:headEnd/>
            <a:tailEnd/>
          </a:ln>
          <a:effectLst/>
        </p:spPr>
        <p:txBody>
          <a:bodyPr wrap="none" anchor="ctr">
            <a:spAutoFit/>
          </a:bodyPr>
          <a:lstStyle/>
          <a:p>
            <a:pPr eaLnBrk="1" hangingPunct="1"/>
            <a:endParaRPr lang="hu-HU" altLang="hu-HU"/>
          </a:p>
        </p:txBody>
      </p:sp>
      <p:sp>
        <p:nvSpPr>
          <p:cNvPr id="4144" name="Rectangle 656"/>
          <p:cNvSpPr>
            <a:spLocks noChangeArrowheads="1"/>
          </p:cNvSpPr>
          <p:nvPr/>
        </p:nvSpPr>
        <p:spPr bwMode="auto">
          <a:xfrm>
            <a:off x="0" y="0"/>
            <a:ext cx="32042100" cy="0"/>
          </a:xfrm>
          <a:prstGeom prst="rect">
            <a:avLst/>
          </a:prstGeom>
          <a:noFill/>
          <a:ln w="9525">
            <a:noFill/>
            <a:miter lim="800000"/>
            <a:headEnd/>
            <a:tailEnd/>
          </a:ln>
          <a:effectLst/>
        </p:spPr>
        <p:txBody>
          <a:bodyPr wrap="none" anchor="ctr">
            <a:spAutoFit/>
          </a:bodyPr>
          <a:lstStyle/>
          <a:p>
            <a:pPr eaLnBrk="1" hangingPunct="1"/>
            <a:endParaRPr lang="hu-HU" altLang="hu-HU"/>
          </a:p>
        </p:txBody>
      </p:sp>
      <p:sp>
        <p:nvSpPr>
          <p:cNvPr id="4145" name="Rectangle 659"/>
          <p:cNvSpPr>
            <a:spLocks noChangeArrowheads="1"/>
          </p:cNvSpPr>
          <p:nvPr/>
        </p:nvSpPr>
        <p:spPr bwMode="auto">
          <a:xfrm>
            <a:off x="0" y="0"/>
            <a:ext cx="32042100" cy="0"/>
          </a:xfrm>
          <a:prstGeom prst="rect">
            <a:avLst/>
          </a:prstGeom>
          <a:noFill/>
          <a:ln w="9525">
            <a:noFill/>
            <a:miter lim="800000"/>
            <a:headEnd/>
            <a:tailEnd/>
          </a:ln>
          <a:effectLst/>
        </p:spPr>
        <p:txBody>
          <a:bodyPr wrap="none" anchor="ctr">
            <a:spAutoFit/>
          </a:bodyPr>
          <a:lstStyle/>
          <a:p>
            <a:pPr eaLnBrk="1" hangingPunct="1"/>
            <a:endParaRPr lang="hu-HU" altLang="hu-HU"/>
          </a:p>
        </p:txBody>
      </p:sp>
      <p:sp>
        <p:nvSpPr>
          <p:cNvPr id="4146" name="Rectangle 662"/>
          <p:cNvSpPr>
            <a:spLocks noChangeArrowheads="1"/>
          </p:cNvSpPr>
          <p:nvPr/>
        </p:nvSpPr>
        <p:spPr bwMode="auto">
          <a:xfrm>
            <a:off x="0" y="0"/>
            <a:ext cx="32042100" cy="0"/>
          </a:xfrm>
          <a:prstGeom prst="rect">
            <a:avLst/>
          </a:prstGeom>
          <a:noFill/>
          <a:ln w="9525">
            <a:noFill/>
            <a:miter lim="800000"/>
            <a:headEnd/>
            <a:tailEnd/>
          </a:ln>
          <a:effectLst/>
        </p:spPr>
        <p:txBody>
          <a:bodyPr wrap="none" anchor="ctr">
            <a:spAutoFit/>
          </a:bodyPr>
          <a:lstStyle/>
          <a:p>
            <a:pPr eaLnBrk="1" hangingPunct="1"/>
            <a:endParaRPr lang="hu-HU" altLang="hu-HU"/>
          </a:p>
        </p:txBody>
      </p:sp>
      <p:sp>
        <p:nvSpPr>
          <p:cNvPr id="4147" name="Rectangle 666"/>
          <p:cNvSpPr>
            <a:spLocks noChangeArrowheads="1"/>
          </p:cNvSpPr>
          <p:nvPr/>
        </p:nvSpPr>
        <p:spPr bwMode="auto">
          <a:xfrm>
            <a:off x="0" y="0"/>
            <a:ext cx="32042100" cy="0"/>
          </a:xfrm>
          <a:prstGeom prst="rect">
            <a:avLst/>
          </a:prstGeom>
          <a:noFill/>
          <a:ln w="9525">
            <a:noFill/>
            <a:miter lim="800000"/>
            <a:headEnd/>
            <a:tailEnd/>
          </a:ln>
          <a:effectLst/>
        </p:spPr>
        <p:txBody>
          <a:bodyPr wrap="none" anchor="ctr">
            <a:spAutoFit/>
          </a:bodyPr>
          <a:lstStyle/>
          <a:p>
            <a:pPr eaLnBrk="1" hangingPunct="1"/>
            <a:endParaRPr lang="hu-HU" altLang="hu-HU"/>
          </a:p>
        </p:txBody>
      </p:sp>
      <p:sp>
        <p:nvSpPr>
          <p:cNvPr id="4148" name="Rectangle 94"/>
          <p:cNvSpPr>
            <a:spLocks noChangeArrowheads="1"/>
          </p:cNvSpPr>
          <p:nvPr/>
        </p:nvSpPr>
        <p:spPr bwMode="auto">
          <a:xfrm>
            <a:off x="962025" y="23120350"/>
            <a:ext cx="29954538" cy="18372138"/>
          </a:xfrm>
          <a:prstGeom prst="rect">
            <a:avLst/>
          </a:prstGeom>
          <a:solidFill>
            <a:srgbClr val="FFFFFF"/>
          </a:solidFill>
          <a:ln w="9525" algn="ctr">
            <a:solidFill>
              <a:schemeClr val="tx2"/>
            </a:solidFill>
            <a:miter lim="800000"/>
            <a:headEnd/>
            <a:tailEnd/>
          </a:ln>
        </p:spPr>
        <p:txBody>
          <a:bodyPr wrap="none" anchor="ctr"/>
          <a:lstStyle/>
          <a:p>
            <a:pPr algn="ctr" eaLnBrk="1" hangingPunct="1"/>
            <a:endParaRPr lang="en-GB" altLang="hu-HU" b="1">
              <a:solidFill>
                <a:srgbClr val="FF6600"/>
              </a:solidFill>
            </a:endParaRPr>
          </a:p>
        </p:txBody>
      </p:sp>
      <p:sp>
        <p:nvSpPr>
          <p:cNvPr id="8" name="Rectangle 95"/>
          <p:cNvSpPr>
            <a:spLocks noChangeArrowheads="1"/>
          </p:cNvSpPr>
          <p:nvPr/>
        </p:nvSpPr>
        <p:spPr bwMode="auto">
          <a:xfrm>
            <a:off x="528638" y="22729825"/>
            <a:ext cx="10668000" cy="682625"/>
          </a:xfrm>
          <a:prstGeom prst="rect">
            <a:avLst/>
          </a:prstGeom>
          <a:gradFill rotWithShape="1">
            <a:gsLst>
              <a:gs pos="0">
                <a:srgbClr val="E03B08"/>
              </a:gs>
              <a:gs pos="100000">
                <a:schemeClr val="tx1"/>
              </a:gs>
            </a:gsLst>
            <a:lin ang="5400000" scaled="1"/>
          </a:gradFill>
          <a:ln w="9525" algn="ctr">
            <a:solidFill>
              <a:schemeClr val="tx1"/>
            </a:solidFill>
            <a:miter lim="800000"/>
            <a:headEnd/>
            <a:tailEnd/>
          </a:ln>
          <a:effectLst/>
        </p:spPr>
        <p:txBody>
          <a:bodyPr lIns="90048" tIns="45024" rIns="90048" bIns="45024">
            <a:spAutoFit/>
          </a:bodyPr>
          <a:lstStyle>
            <a:lvl1pPr defTabSz="900113" eaLnBrk="0" hangingPunct="0">
              <a:defRPr sz="2400">
                <a:solidFill>
                  <a:schemeClr val="tx1"/>
                </a:solidFill>
                <a:latin typeface="Times New Roman" panose="02020603050405020304" pitchFamily="18" charset="0"/>
              </a:defRPr>
            </a:lvl1pPr>
            <a:lvl2pPr marL="742950" indent="-285750" defTabSz="900113" eaLnBrk="0" hangingPunct="0">
              <a:defRPr sz="2400">
                <a:solidFill>
                  <a:schemeClr val="tx1"/>
                </a:solidFill>
                <a:latin typeface="Times New Roman" panose="02020603050405020304" pitchFamily="18" charset="0"/>
              </a:defRPr>
            </a:lvl2pPr>
            <a:lvl3pPr marL="1143000" indent="-228600" defTabSz="900113" eaLnBrk="0" hangingPunct="0">
              <a:defRPr sz="2400">
                <a:solidFill>
                  <a:schemeClr val="tx1"/>
                </a:solidFill>
                <a:latin typeface="Times New Roman" panose="02020603050405020304" pitchFamily="18" charset="0"/>
              </a:defRPr>
            </a:lvl3pPr>
            <a:lvl4pPr marL="1600200" indent="-228600" defTabSz="900113" eaLnBrk="0" hangingPunct="0">
              <a:defRPr sz="2400">
                <a:solidFill>
                  <a:schemeClr val="tx1"/>
                </a:solidFill>
                <a:latin typeface="Times New Roman" panose="02020603050405020304" pitchFamily="18" charset="0"/>
              </a:defRPr>
            </a:lvl4pPr>
            <a:lvl5pPr marL="2057400" indent="-228600" defTabSz="900113" eaLnBrk="0" hangingPunct="0">
              <a:defRPr sz="2400">
                <a:solidFill>
                  <a:schemeClr val="tx1"/>
                </a:solidFill>
                <a:latin typeface="Times New Roman" panose="02020603050405020304" pitchFamily="18" charset="0"/>
              </a:defRPr>
            </a:lvl5pPr>
            <a:lvl6pPr marL="2514600" indent="-228600" defTabSz="900113"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00113"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00113"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00113"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lnSpc>
                <a:spcPct val="80000"/>
              </a:lnSpc>
              <a:spcBef>
                <a:spcPct val="50000"/>
              </a:spcBef>
              <a:defRPr/>
            </a:pPr>
            <a:r>
              <a:rPr lang="hu-HU" altLang="hu-HU" sz="4800" b="1" i="1" dirty="0">
                <a:solidFill>
                  <a:srgbClr val="FFFFCC"/>
                </a:solidFill>
                <a:effectLst>
                  <a:outerShdw blurRad="38100" dist="38100" dir="2700000" algn="tl">
                    <a:srgbClr val="FFFFFF"/>
                  </a:outerShdw>
                </a:effectLst>
              </a:rPr>
              <a:t>Néhány új fejlesztési eredmény</a:t>
            </a:r>
            <a:endParaRPr lang="en-US" altLang="hu-HU" sz="4800" b="1" i="1" dirty="0">
              <a:solidFill>
                <a:srgbClr val="FFFFCC"/>
              </a:solidFill>
              <a:effectLst>
                <a:outerShdw blurRad="38100" dist="38100" dir="2700000" algn="tl">
                  <a:srgbClr val="FFFFFF"/>
                </a:outerShdw>
              </a:effectLst>
            </a:endParaRPr>
          </a:p>
        </p:txBody>
      </p:sp>
      <p:sp>
        <p:nvSpPr>
          <p:cNvPr id="4150" name="Text Box 818"/>
          <p:cNvSpPr txBox="1">
            <a:spLocks noChangeArrowheads="1"/>
          </p:cNvSpPr>
          <p:nvPr/>
        </p:nvSpPr>
        <p:spPr bwMode="auto">
          <a:xfrm>
            <a:off x="19105563" y="23591838"/>
            <a:ext cx="10010775" cy="523875"/>
          </a:xfrm>
          <a:prstGeom prst="rect">
            <a:avLst/>
          </a:prstGeom>
          <a:solidFill>
            <a:srgbClr val="A22B06"/>
          </a:solidFill>
          <a:ln w="9525" algn="ctr">
            <a:solidFill>
              <a:schemeClr val="tx1"/>
            </a:solidFill>
            <a:miter lim="800000"/>
            <a:headEnd/>
            <a:tailEnd/>
          </a:ln>
        </p:spPr>
        <p:txBody>
          <a:bodyPr>
            <a:spAutoFit/>
          </a:bodyPr>
          <a:lstStyle/>
          <a:p>
            <a:pPr eaLnBrk="1" hangingPunct="1">
              <a:spcBef>
                <a:spcPct val="50000"/>
              </a:spcBef>
            </a:pPr>
            <a:r>
              <a:rPr lang="hu-HU" altLang="hu-HU" sz="2800" b="1">
                <a:solidFill>
                  <a:srgbClr val="FFFFCC"/>
                </a:solidFill>
              </a:rPr>
              <a:t>Acélanyagok szilárdság – alakíthatóság kapcsolatának változása</a:t>
            </a:r>
            <a:endParaRPr lang="en-US" altLang="hu-HU" sz="2800" b="1">
              <a:solidFill>
                <a:srgbClr val="FFFFCC"/>
              </a:solidFill>
            </a:endParaRPr>
          </a:p>
        </p:txBody>
      </p:sp>
      <p:sp>
        <p:nvSpPr>
          <p:cNvPr id="4151" name="Text Box 818"/>
          <p:cNvSpPr txBox="1">
            <a:spLocks noChangeArrowheads="1"/>
          </p:cNvSpPr>
          <p:nvPr/>
        </p:nvSpPr>
        <p:spPr bwMode="auto">
          <a:xfrm>
            <a:off x="1597025" y="34023300"/>
            <a:ext cx="9961563" cy="522288"/>
          </a:xfrm>
          <a:prstGeom prst="rect">
            <a:avLst/>
          </a:prstGeom>
          <a:solidFill>
            <a:srgbClr val="A22B06"/>
          </a:solidFill>
          <a:ln w="9525" algn="ctr">
            <a:solidFill>
              <a:schemeClr val="tx1"/>
            </a:solidFill>
            <a:miter lim="800000"/>
            <a:headEnd/>
            <a:tailEnd/>
          </a:ln>
        </p:spPr>
        <p:txBody>
          <a:bodyPr>
            <a:spAutoFit/>
          </a:bodyPr>
          <a:lstStyle/>
          <a:p>
            <a:pPr eaLnBrk="1" hangingPunct="1">
              <a:spcBef>
                <a:spcPct val="50000"/>
              </a:spcBef>
            </a:pPr>
            <a:r>
              <a:rPr lang="hu-HU" altLang="hu-HU" sz="2800">
                <a:solidFill>
                  <a:srgbClr val="FFFFFF"/>
                </a:solidFill>
              </a:rPr>
              <a:t>Nem-vas fémek és ötvözeteik alkalmazása az autóiparban</a:t>
            </a:r>
            <a:endParaRPr lang="en-GB" altLang="hu-HU" sz="2800" b="1">
              <a:solidFill>
                <a:srgbClr val="FFFFFF"/>
              </a:solidFill>
            </a:endParaRPr>
          </a:p>
        </p:txBody>
      </p:sp>
      <p:sp>
        <p:nvSpPr>
          <p:cNvPr id="4152" name="Text Box 818"/>
          <p:cNvSpPr txBox="1">
            <a:spLocks noChangeArrowheads="1"/>
          </p:cNvSpPr>
          <p:nvPr/>
        </p:nvSpPr>
        <p:spPr bwMode="auto">
          <a:xfrm>
            <a:off x="1104900" y="23595013"/>
            <a:ext cx="8858250" cy="523875"/>
          </a:xfrm>
          <a:prstGeom prst="rect">
            <a:avLst/>
          </a:prstGeom>
          <a:solidFill>
            <a:srgbClr val="A22B06"/>
          </a:solidFill>
          <a:ln w="9525" algn="ctr">
            <a:solidFill>
              <a:schemeClr val="tx1"/>
            </a:solidFill>
            <a:miter lim="800000"/>
            <a:headEnd/>
            <a:tailEnd/>
          </a:ln>
        </p:spPr>
        <p:txBody>
          <a:bodyPr>
            <a:spAutoFit/>
          </a:bodyPr>
          <a:lstStyle/>
          <a:p>
            <a:pPr eaLnBrk="1" hangingPunct="1">
              <a:spcBef>
                <a:spcPct val="50000"/>
              </a:spcBef>
            </a:pPr>
            <a:r>
              <a:rPr lang="hu-HU" altLang="hu-HU" sz="2800" b="1">
                <a:solidFill>
                  <a:srgbClr val="FFFFCC"/>
                </a:solidFill>
              </a:rPr>
              <a:t>Új acélminőségek fejlesztése az elmúlt 40 évben</a:t>
            </a:r>
            <a:endParaRPr lang="en-US" altLang="hu-HU" sz="2800" b="1">
              <a:solidFill>
                <a:srgbClr val="FFFFCC"/>
              </a:solidFill>
            </a:endParaRPr>
          </a:p>
        </p:txBody>
      </p:sp>
      <p:sp>
        <p:nvSpPr>
          <p:cNvPr id="4153" name="Rectangle 94"/>
          <p:cNvSpPr>
            <a:spLocks noChangeArrowheads="1"/>
          </p:cNvSpPr>
          <p:nvPr/>
        </p:nvSpPr>
        <p:spPr bwMode="auto">
          <a:xfrm>
            <a:off x="1090613" y="43529250"/>
            <a:ext cx="30124400" cy="1274763"/>
          </a:xfrm>
          <a:prstGeom prst="rect">
            <a:avLst/>
          </a:prstGeom>
          <a:noFill/>
          <a:ln w="9525" algn="ctr">
            <a:noFill/>
            <a:miter lim="800000"/>
            <a:headEnd/>
            <a:tailEnd/>
          </a:ln>
        </p:spPr>
        <p:txBody>
          <a:bodyPr wrap="none" anchor="ctr"/>
          <a:lstStyle/>
          <a:p>
            <a:pPr algn="ctr" eaLnBrk="1" hangingPunct="1"/>
            <a:endParaRPr lang="en-GB" altLang="hu-HU" b="1">
              <a:solidFill>
                <a:srgbClr val="FF6600"/>
              </a:solidFill>
            </a:endParaRPr>
          </a:p>
          <a:p>
            <a:pPr algn="ctr" eaLnBrk="1" hangingPunct="1"/>
            <a:endParaRPr lang="hu-HU" altLang="hu-HU" b="1">
              <a:solidFill>
                <a:srgbClr val="FF6600"/>
              </a:solidFill>
            </a:endParaRPr>
          </a:p>
        </p:txBody>
      </p:sp>
      <p:sp>
        <p:nvSpPr>
          <p:cNvPr id="18377" name="Rectangle 1993"/>
          <p:cNvSpPr>
            <a:spLocks noChangeArrowheads="1"/>
          </p:cNvSpPr>
          <p:nvPr/>
        </p:nvSpPr>
        <p:spPr bwMode="auto">
          <a:xfrm>
            <a:off x="682625" y="42808525"/>
            <a:ext cx="6446838" cy="434975"/>
          </a:xfrm>
          <a:prstGeom prst="rect">
            <a:avLst/>
          </a:prstGeom>
          <a:noFill/>
          <a:ln w="9525" algn="ctr">
            <a:noFill/>
            <a:miter lim="800000"/>
            <a:headEnd/>
            <a:tailEnd/>
          </a:ln>
          <a:effectLst/>
        </p:spPr>
        <p:txBody>
          <a:bodyPr lIns="90048" tIns="45024" rIns="90048" bIns="45024">
            <a:spAutoFit/>
          </a:bodyPr>
          <a:lstStyle>
            <a:lvl1pPr defTabSz="900113" eaLnBrk="0" hangingPunct="0">
              <a:defRPr sz="2400">
                <a:solidFill>
                  <a:schemeClr val="tx1"/>
                </a:solidFill>
                <a:latin typeface="Times New Roman" panose="02020603050405020304" pitchFamily="18" charset="0"/>
              </a:defRPr>
            </a:lvl1pPr>
            <a:lvl2pPr marL="742950" indent="-285750" defTabSz="900113" eaLnBrk="0" hangingPunct="0">
              <a:defRPr sz="2400">
                <a:solidFill>
                  <a:schemeClr val="tx1"/>
                </a:solidFill>
                <a:latin typeface="Times New Roman" panose="02020603050405020304" pitchFamily="18" charset="0"/>
              </a:defRPr>
            </a:lvl2pPr>
            <a:lvl3pPr marL="1143000" indent="-228600" defTabSz="900113" eaLnBrk="0" hangingPunct="0">
              <a:defRPr sz="2400">
                <a:solidFill>
                  <a:schemeClr val="tx1"/>
                </a:solidFill>
                <a:latin typeface="Times New Roman" panose="02020603050405020304" pitchFamily="18" charset="0"/>
              </a:defRPr>
            </a:lvl3pPr>
            <a:lvl4pPr marL="1600200" indent="-228600" defTabSz="900113" eaLnBrk="0" hangingPunct="0">
              <a:defRPr sz="2400">
                <a:solidFill>
                  <a:schemeClr val="tx1"/>
                </a:solidFill>
                <a:latin typeface="Times New Roman" panose="02020603050405020304" pitchFamily="18" charset="0"/>
              </a:defRPr>
            </a:lvl4pPr>
            <a:lvl5pPr marL="2057400" indent="-228600" defTabSz="900113" eaLnBrk="0" hangingPunct="0">
              <a:defRPr sz="2400">
                <a:solidFill>
                  <a:schemeClr val="tx1"/>
                </a:solidFill>
                <a:latin typeface="Times New Roman" panose="02020603050405020304" pitchFamily="18" charset="0"/>
              </a:defRPr>
            </a:lvl5pPr>
            <a:lvl6pPr marL="2514600" indent="-228600" defTabSz="900113"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00113"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00113"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00113"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lnSpc>
                <a:spcPct val="80000"/>
              </a:lnSpc>
              <a:spcBef>
                <a:spcPct val="50000"/>
              </a:spcBef>
              <a:defRPr/>
            </a:pPr>
            <a:r>
              <a:rPr lang="hu-HU" altLang="hu-HU" sz="2800" dirty="0">
                <a:effectLst>
                  <a:outerShdw blurRad="38100" dist="38100" dir="2700000" algn="tl">
                    <a:srgbClr val="FFFFFF"/>
                  </a:outerShdw>
                </a:effectLst>
                <a:latin typeface="Arial" panose="020B0604020202020204" pitchFamily="34" charset="0"/>
                <a:cs typeface="Arial" panose="020B0604020202020204" pitchFamily="34" charset="0"/>
              </a:rPr>
              <a:t>Következtetések</a:t>
            </a:r>
            <a:endParaRPr lang="en-GB" altLang="hu-HU" sz="2800" dirty="0">
              <a:effectLst>
                <a:outerShdw blurRad="38100" dist="38100" dir="2700000" algn="tl">
                  <a:srgbClr val="FFFFFF"/>
                </a:outerShdw>
              </a:effectLst>
              <a:latin typeface="Arial" panose="020B0604020202020204" pitchFamily="34" charset="0"/>
              <a:cs typeface="Arial" panose="020B0604020202020204" pitchFamily="34" charset="0"/>
            </a:endParaRPr>
          </a:p>
        </p:txBody>
      </p:sp>
      <p:sp>
        <p:nvSpPr>
          <p:cNvPr id="2058" name="Rectangle 10"/>
          <p:cNvSpPr>
            <a:spLocks noChangeArrowheads="1"/>
          </p:cNvSpPr>
          <p:nvPr/>
        </p:nvSpPr>
        <p:spPr bwMode="auto">
          <a:xfrm>
            <a:off x="12039600" y="11498263"/>
            <a:ext cx="5616575" cy="684212"/>
          </a:xfrm>
          <a:prstGeom prst="rect">
            <a:avLst/>
          </a:prstGeom>
          <a:gradFill rotWithShape="1">
            <a:gsLst>
              <a:gs pos="0">
                <a:srgbClr val="E03B08"/>
              </a:gs>
              <a:gs pos="100000">
                <a:schemeClr val="tx1"/>
              </a:gs>
            </a:gsLst>
            <a:lin ang="5400000" scaled="1"/>
          </a:gradFill>
          <a:ln w="9525" algn="ctr">
            <a:solidFill>
              <a:schemeClr val="tx1"/>
            </a:solidFill>
            <a:miter lim="800000"/>
            <a:headEnd/>
            <a:tailEnd/>
          </a:ln>
          <a:effectLst/>
        </p:spPr>
        <p:txBody>
          <a:bodyPr lIns="90048" tIns="45024" rIns="90048" bIns="45024">
            <a:spAutoFit/>
          </a:bodyPr>
          <a:lstStyle>
            <a:lvl1pPr defTabSz="900113" eaLnBrk="0" hangingPunct="0">
              <a:defRPr sz="2400">
                <a:solidFill>
                  <a:schemeClr val="tx1"/>
                </a:solidFill>
                <a:latin typeface="Times New Roman" panose="02020603050405020304" pitchFamily="18" charset="0"/>
              </a:defRPr>
            </a:lvl1pPr>
            <a:lvl2pPr marL="742950" indent="-285750" defTabSz="900113" eaLnBrk="0" hangingPunct="0">
              <a:defRPr sz="2400">
                <a:solidFill>
                  <a:schemeClr val="tx1"/>
                </a:solidFill>
                <a:latin typeface="Times New Roman" panose="02020603050405020304" pitchFamily="18" charset="0"/>
              </a:defRPr>
            </a:lvl2pPr>
            <a:lvl3pPr marL="1143000" indent="-228600" defTabSz="900113" eaLnBrk="0" hangingPunct="0">
              <a:defRPr sz="2400">
                <a:solidFill>
                  <a:schemeClr val="tx1"/>
                </a:solidFill>
                <a:latin typeface="Times New Roman" panose="02020603050405020304" pitchFamily="18" charset="0"/>
              </a:defRPr>
            </a:lvl3pPr>
            <a:lvl4pPr marL="1600200" indent="-228600" defTabSz="900113" eaLnBrk="0" hangingPunct="0">
              <a:defRPr sz="2400">
                <a:solidFill>
                  <a:schemeClr val="tx1"/>
                </a:solidFill>
                <a:latin typeface="Times New Roman" panose="02020603050405020304" pitchFamily="18" charset="0"/>
              </a:defRPr>
            </a:lvl4pPr>
            <a:lvl5pPr marL="2057400" indent="-228600" defTabSz="900113" eaLnBrk="0" hangingPunct="0">
              <a:defRPr sz="2400">
                <a:solidFill>
                  <a:schemeClr val="tx1"/>
                </a:solidFill>
                <a:latin typeface="Times New Roman" panose="02020603050405020304" pitchFamily="18" charset="0"/>
              </a:defRPr>
            </a:lvl5pPr>
            <a:lvl6pPr marL="2514600" indent="-228600" defTabSz="900113"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00113"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00113"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00113"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lnSpc>
                <a:spcPct val="80000"/>
              </a:lnSpc>
              <a:spcBef>
                <a:spcPct val="50000"/>
              </a:spcBef>
              <a:defRPr/>
            </a:pPr>
            <a:r>
              <a:rPr lang="hu-HU" altLang="hu-HU" sz="4800" b="1" i="1" dirty="0">
                <a:solidFill>
                  <a:srgbClr val="FFFFCC"/>
                </a:solidFill>
                <a:effectLst>
                  <a:outerShdw blurRad="38100" dist="38100" dir="2700000" algn="tl">
                    <a:srgbClr val="FFFFFF"/>
                  </a:outerShdw>
                </a:effectLst>
              </a:rPr>
              <a:t>ANYAGOK</a:t>
            </a:r>
          </a:p>
        </p:txBody>
      </p:sp>
      <p:sp>
        <p:nvSpPr>
          <p:cNvPr id="261" name="Rectangle 10"/>
          <p:cNvSpPr>
            <a:spLocks noChangeArrowheads="1"/>
          </p:cNvSpPr>
          <p:nvPr/>
        </p:nvSpPr>
        <p:spPr bwMode="auto">
          <a:xfrm>
            <a:off x="1476375" y="11885613"/>
            <a:ext cx="10388600" cy="484187"/>
          </a:xfrm>
          <a:prstGeom prst="rect">
            <a:avLst/>
          </a:prstGeom>
          <a:noFill/>
          <a:ln w="9525" algn="ctr">
            <a:noFill/>
            <a:miter lim="800000"/>
            <a:headEnd/>
            <a:tailEnd/>
          </a:ln>
          <a:effectLst/>
        </p:spPr>
        <p:txBody>
          <a:bodyPr lIns="90048" tIns="45024" rIns="90048" bIns="45024">
            <a:spAutoFit/>
          </a:bodyPr>
          <a:lstStyle>
            <a:lvl1pPr defTabSz="900113" eaLnBrk="0" hangingPunct="0">
              <a:defRPr sz="2400">
                <a:solidFill>
                  <a:schemeClr val="tx1"/>
                </a:solidFill>
                <a:latin typeface="Times New Roman" panose="02020603050405020304" pitchFamily="18" charset="0"/>
              </a:defRPr>
            </a:lvl1pPr>
            <a:lvl2pPr marL="742950" indent="-285750" defTabSz="900113" eaLnBrk="0" hangingPunct="0">
              <a:defRPr sz="2400">
                <a:solidFill>
                  <a:schemeClr val="tx1"/>
                </a:solidFill>
                <a:latin typeface="Times New Roman" panose="02020603050405020304" pitchFamily="18" charset="0"/>
              </a:defRPr>
            </a:lvl2pPr>
            <a:lvl3pPr marL="1143000" indent="-228600" defTabSz="900113" eaLnBrk="0" hangingPunct="0">
              <a:defRPr sz="2400">
                <a:solidFill>
                  <a:schemeClr val="tx1"/>
                </a:solidFill>
                <a:latin typeface="Times New Roman" panose="02020603050405020304" pitchFamily="18" charset="0"/>
              </a:defRPr>
            </a:lvl3pPr>
            <a:lvl4pPr marL="1600200" indent="-228600" defTabSz="900113" eaLnBrk="0" hangingPunct="0">
              <a:defRPr sz="2400">
                <a:solidFill>
                  <a:schemeClr val="tx1"/>
                </a:solidFill>
                <a:latin typeface="Times New Roman" panose="02020603050405020304" pitchFamily="18" charset="0"/>
              </a:defRPr>
            </a:lvl4pPr>
            <a:lvl5pPr marL="2057400" indent="-228600" defTabSz="900113" eaLnBrk="0" hangingPunct="0">
              <a:defRPr sz="2400">
                <a:solidFill>
                  <a:schemeClr val="tx1"/>
                </a:solidFill>
                <a:latin typeface="Times New Roman" panose="02020603050405020304" pitchFamily="18" charset="0"/>
              </a:defRPr>
            </a:lvl5pPr>
            <a:lvl6pPr marL="2514600" indent="-228600" defTabSz="900113"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00113"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00113"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00113"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lnSpc>
                <a:spcPct val="80000"/>
              </a:lnSpc>
              <a:spcBef>
                <a:spcPct val="50000"/>
              </a:spcBef>
              <a:defRPr/>
            </a:pPr>
            <a:r>
              <a:rPr lang="hu-HU" altLang="hu-HU" sz="3200" b="1" dirty="0">
                <a:effectLst>
                  <a:outerShdw blurRad="38100" dist="38100" dir="2700000" algn="tl">
                    <a:srgbClr val="FFFFFF"/>
                  </a:outerShdw>
                </a:effectLst>
                <a:latin typeface="Arial" panose="020B0604020202020204" pitchFamily="34" charset="0"/>
                <a:cs typeface="Arial" panose="020B0604020202020204" pitchFamily="34" charset="0"/>
              </a:rPr>
              <a:t>A fejlesztések legfontosabb hajtóerői</a:t>
            </a:r>
          </a:p>
        </p:txBody>
      </p:sp>
      <p:sp>
        <p:nvSpPr>
          <p:cNvPr id="17" name="Szövegdoboz 16"/>
          <p:cNvSpPr txBox="1"/>
          <p:nvPr/>
        </p:nvSpPr>
        <p:spPr>
          <a:xfrm>
            <a:off x="1223963" y="12293600"/>
            <a:ext cx="9575800" cy="6740525"/>
          </a:xfrm>
          <a:prstGeom prst="rect">
            <a:avLst/>
          </a:prstGeom>
          <a:solidFill>
            <a:srgbClr val="FFFFFF"/>
          </a:solidFill>
        </p:spPr>
        <p:txBody>
          <a:bodyPr>
            <a:spAutoFit/>
          </a:bodyPr>
          <a:lstStyle/>
          <a:p>
            <a:pPr eaLnBrk="1" hangingPunct="1">
              <a:defRPr/>
            </a:pPr>
            <a:r>
              <a:rPr lang="hu-HU" altLang="hu-HU" b="1" dirty="0"/>
              <a:t>Az autóipar és ezzel együtt a lemezalakítás fejlesztéseinek legfontosabb hajtóerői az alábbiakból származtathatók:</a:t>
            </a:r>
            <a:endParaRPr lang="en-GB" altLang="hu-HU" b="1" dirty="0"/>
          </a:p>
          <a:p>
            <a:pPr marL="342900" indent="-342900" eaLnBrk="1" hangingPunct="1">
              <a:buFont typeface="Arial" panose="020B0604020202020204" pitchFamily="34" charset="0"/>
              <a:buChar char="•"/>
              <a:defRPr/>
            </a:pPr>
            <a:r>
              <a:rPr lang="hu-HU" altLang="hu-HU" b="1" dirty="0"/>
              <a:t>Fogyasztói, felhasználói igények</a:t>
            </a:r>
            <a:endParaRPr lang="en-GB" altLang="hu-HU" b="1" dirty="0"/>
          </a:p>
          <a:p>
            <a:pPr marL="342900" indent="-342900" eaLnBrk="1" hangingPunct="1">
              <a:buFont typeface="Arial" panose="020B0604020202020204" pitchFamily="34" charset="0"/>
              <a:buChar char="•"/>
              <a:defRPr/>
            </a:pPr>
            <a:r>
              <a:rPr lang="hu-HU" altLang="hu-HU" b="1" dirty="0"/>
              <a:t>Jogi előírások és a globális világpiaci verseny</a:t>
            </a:r>
            <a:endParaRPr lang="en-GB" altLang="hu-HU" b="1" dirty="0"/>
          </a:p>
          <a:p>
            <a:pPr marL="342900" indent="-342900" eaLnBrk="1" hangingPunct="1">
              <a:buFont typeface="Arial" panose="020B0604020202020204" pitchFamily="34" charset="0"/>
              <a:buChar char="•"/>
              <a:defRPr/>
            </a:pPr>
            <a:endParaRPr lang="hu-HU" altLang="hu-HU" b="1" dirty="0"/>
          </a:p>
          <a:p>
            <a:pPr marL="342900" indent="-342900" eaLnBrk="1" hangingPunct="1">
              <a:buFont typeface="Arial" panose="020B0604020202020204" pitchFamily="34" charset="0"/>
              <a:buChar char="•"/>
              <a:defRPr/>
            </a:pPr>
            <a:endParaRPr lang="en-US" altLang="hu-HU" b="1" dirty="0"/>
          </a:p>
          <a:p>
            <a:pPr marL="342900" indent="-342900" eaLnBrk="1" hangingPunct="1">
              <a:buFont typeface="Arial" panose="020B0604020202020204" pitchFamily="34" charset="0"/>
              <a:buChar char="•"/>
              <a:defRPr/>
            </a:pPr>
            <a:r>
              <a:rPr lang="hu-HU" altLang="hu-HU" b="1" dirty="0"/>
              <a:t>Gazdaságosabban üzemeltethető </a:t>
            </a:r>
          </a:p>
          <a:p>
            <a:pPr eaLnBrk="1" hangingPunct="1">
              <a:defRPr/>
            </a:pPr>
            <a:r>
              <a:rPr lang="hu-HU" altLang="hu-HU" b="1" dirty="0"/>
              <a:t>     járművek</a:t>
            </a:r>
            <a:endParaRPr lang="en-GB" altLang="hu-HU" b="1" dirty="0"/>
          </a:p>
          <a:p>
            <a:pPr marL="342900" indent="-342900" eaLnBrk="1" hangingPunct="1">
              <a:buFont typeface="Arial" panose="020B0604020202020204" pitchFamily="34" charset="0"/>
              <a:buChar char="•"/>
              <a:defRPr/>
            </a:pPr>
            <a:r>
              <a:rPr lang="hu-HU" altLang="hu-HU" b="1" dirty="0"/>
              <a:t>Fokozott biztonsági </a:t>
            </a:r>
          </a:p>
          <a:p>
            <a:pPr eaLnBrk="1" hangingPunct="1">
              <a:defRPr/>
            </a:pPr>
            <a:r>
              <a:rPr lang="hu-HU" altLang="hu-HU" b="1" dirty="0"/>
              <a:t>     követelmények</a:t>
            </a:r>
            <a:endParaRPr lang="en-US" altLang="hu-HU" b="1" dirty="0"/>
          </a:p>
          <a:p>
            <a:pPr marL="342900" indent="-342900" eaLnBrk="1" hangingPunct="1">
              <a:buFont typeface="Arial" panose="020B0604020202020204" pitchFamily="34" charset="0"/>
              <a:buChar char="•"/>
              <a:defRPr/>
            </a:pPr>
            <a:r>
              <a:rPr lang="hu-HU" altLang="hu-HU" b="1" dirty="0"/>
              <a:t>Nagyobb komfort</a:t>
            </a:r>
            <a:endParaRPr lang="en-US" altLang="hu-HU" b="1" dirty="0"/>
          </a:p>
          <a:p>
            <a:pPr eaLnBrk="1" hangingPunct="1">
              <a:defRPr/>
            </a:pPr>
            <a:endParaRPr lang="hu-HU" altLang="hu-HU" b="1" dirty="0"/>
          </a:p>
          <a:p>
            <a:pPr eaLnBrk="1" hangingPunct="1">
              <a:defRPr/>
            </a:pPr>
            <a:endParaRPr lang="hu-HU" altLang="hu-HU" b="1" dirty="0"/>
          </a:p>
          <a:p>
            <a:pPr marL="342900" indent="-342900" eaLnBrk="1" hangingPunct="1">
              <a:buFont typeface="Arial" panose="020B0604020202020204" pitchFamily="34" charset="0"/>
              <a:buChar char="•"/>
              <a:defRPr/>
            </a:pPr>
            <a:r>
              <a:rPr lang="hu-HU" altLang="hu-HU" b="1" dirty="0"/>
              <a:t>Kevesebb káros anyag kibocsátás</a:t>
            </a:r>
            <a:endParaRPr lang="en-US" altLang="hu-HU" b="1" dirty="0"/>
          </a:p>
          <a:p>
            <a:pPr marL="342900" indent="-342900" eaLnBrk="1" hangingPunct="1">
              <a:buFont typeface="Arial" panose="020B0604020202020204" pitchFamily="34" charset="0"/>
              <a:buChar char="•"/>
              <a:defRPr/>
            </a:pPr>
            <a:r>
              <a:rPr lang="hu-HU" altLang="hu-HU" b="1" dirty="0"/>
              <a:t>Fokozott környezetvédelem</a:t>
            </a:r>
            <a:endParaRPr lang="en-US" altLang="hu-HU" b="1" dirty="0"/>
          </a:p>
          <a:p>
            <a:pPr marL="342900" indent="-342900" eaLnBrk="1" hangingPunct="1">
              <a:buFont typeface="Arial" panose="020B0604020202020204" pitchFamily="34" charset="0"/>
              <a:buChar char="•"/>
              <a:defRPr/>
            </a:pPr>
            <a:r>
              <a:rPr lang="hu-HU" altLang="hu-HU" b="1" dirty="0"/>
              <a:t>Növelt biztonsági előírások</a:t>
            </a:r>
            <a:endParaRPr lang="en-US" altLang="hu-HU" b="1" dirty="0"/>
          </a:p>
          <a:p>
            <a:pPr marL="800100" lvl="1" indent="-342900" eaLnBrk="1" hangingPunct="1">
              <a:buFont typeface="Wingdings" panose="05000000000000000000" pitchFamily="2" charset="2"/>
              <a:buChar char="Ø"/>
              <a:defRPr/>
            </a:pPr>
            <a:r>
              <a:rPr lang="hu-HU" altLang="hu-HU" b="1" dirty="0"/>
              <a:t>Szigorúbb töréstesztek</a:t>
            </a:r>
          </a:p>
          <a:p>
            <a:pPr marL="800100" lvl="1" indent="-342900" eaLnBrk="1" hangingPunct="1">
              <a:buFont typeface="Wingdings" panose="05000000000000000000" pitchFamily="2" charset="2"/>
              <a:buChar char="Ø"/>
              <a:defRPr/>
            </a:pPr>
            <a:endParaRPr lang="en-US" altLang="hu-HU" b="1" dirty="0"/>
          </a:p>
        </p:txBody>
      </p:sp>
      <p:sp>
        <p:nvSpPr>
          <p:cNvPr id="4158" name="Text Box 818"/>
          <p:cNvSpPr txBox="1">
            <a:spLocks noChangeArrowheads="1"/>
          </p:cNvSpPr>
          <p:nvPr/>
        </p:nvSpPr>
        <p:spPr bwMode="auto">
          <a:xfrm>
            <a:off x="1577975" y="11190288"/>
            <a:ext cx="4098925" cy="523875"/>
          </a:xfrm>
          <a:prstGeom prst="rect">
            <a:avLst/>
          </a:prstGeom>
          <a:solidFill>
            <a:srgbClr val="A22B06"/>
          </a:solidFill>
          <a:ln w="9525" algn="ctr">
            <a:solidFill>
              <a:schemeClr val="tx1"/>
            </a:solidFill>
            <a:miter lim="800000"/>
            <a:headEnd/>
            <a:tailEnd/>
          </a:ln>
        </p:spPr>
        <p:txBody>
          <a:bodyPr>
            <a:spAutoFit/>
          </a:bodyPr>
          <a:lstStyle/>
          <a:p>
            <a:pPr eaLnBrk="1" hangingPunct="1">
              <a:spcBef>
                <a:spcPct val="50000"/>
              </a:spcBef>
            </a:pPr>
            <a:r>
              <a:rPr lang="hu-HU" altLang="hu-HU" sz="2800" b="1">
                <a:solidFill>
                  <a:srgbClr val="FFFFCC"/>
                </a:solidFill>
              </a:rPr>
              <a:t>Fogyasztói igények</a:t>
            </a:r>
            <a:endParaRPr lang="en-GB" altLang="hu-HU" sz="2800" b="1">
              <a:solidFill>
                <a:srgbClr val="FFFFCC"/>
              </a:solidFill>
            </a:endParaRPr>
          </a:p>
        </p:txBody>
      </p:sp>
      <p:sp>
        <p:nvSpPr>
          <p:cNvPr id="4159" name="Text Box 818"/>
          <p:cNvSpPr txBox="1">
            <a:spLocks noChangeArrowheads="1"/>
          </p:cNvSpPr>
          <p:nvPr/>
        </p:nvSpPr>
        <p:spPr bwMode="auto">
          <a:xfrm>
            <a:off x="6149975" y="11182350"/>
            <a:ext cx="4646613" cy="522288"/>
          </a:xfrm>
          <a:prstGeom prst="rect">
            <a:avLst/>
          </a:prstGeom>
          <a:solidFill>
            <a:srgbClr val="A22B06"/>
          </a:solidFill>
          <a:ln w="9525" algn="ctr">
            <a:solidFill>
              <a:schemeClr val="tx1"/>
            </a:solidFill>
            <a:miter lim="800000"/>
            <a:headEnd/>
            <a:tailEnd/>
          </a:ln>
        </p:spPr>
        <p:txBody>
          <a:bodyPr>
            <a:spAutoFit/>
          </a:bodyPr>
          <a:lstStyle/>
          <a:p>
            <a:pPr eaLnBrk="1" hangingPunct="1"/>
            <a:r>
              <a:rPr lang="hu-HU" altLang="hu-HU" sz="2800" b="1">
                <a:solidFill>
                  <a:srgbClr val="FFFFCC"/>
                </a:solidFill>
              </a:rPr>
              <a:t>Megoldás: Tömegcsökkentés</a:t>
            </a:r>
            <a:endParaRPr lang="en-GB" altLang="hu-HU" sz="2800" b="1">
              <a:solidFill>
                <a:srgbClr val="FFFFCC"/>
              </a:solidFill>
            </a:endParaRPr>
          </a:p>
        </p:txBody>
      </p:sp>
      <p:sp>
        <p:nvSpPr>
          <p:cNvPr id="4160" name="Text Box 818"/>
          <p:cNvSpPr txBox="1">
            <a:spLocks noChangeArrowheads="1"/>
          </p:cNvSpPr>
          <p:nvPr/>
        </p:nvSpPr>
        <p:spPr bwMode="auto">
          <a:xfrm>
            <a:off x="1457325" y="13849350"/>
            <a:ext cx="4098925" cy="523875"/>
          </a:xfrm>
          <a:prstGeom prst="rect">
            <a:avLst/>
          </a:prstGeom>
          <a:solidFill>
            <a:srgbClr val="A22B06"/>
          </a:solidFill>
          <a:ln w="9525" algn="ctr">
            <a:solidFill>
              <a:schemeClr val="tx1"/>
            </a:solidFill>
            <a:miter lim="800000"/>
            <a:headEnd/>
            <a:tailEnd/>
          </a:ln>
        </p:spPr>
        <p:txBody>
          <a:bodyPr>
            <a:spAutoFit/>
          </a:bodyPr>
          <a:lstStyle/>
          <a:p>
            <a:pPr eaLnBrk="1" hangingPunct="1">
              <a:spcBef>
                <a:spcPct val="50000"/>
              </a:spcBef>
            </a:pPr>
            <a:r>
              <a:rPr lang="hu-HU" altLang="hu-HU" sz="2800" b="1">
                <a:solidFill>
                  <a:srgbClr val="FFFFCC"/>
                </a:solidFill>
              </a:rPr>
              <a:t>Jogi követelmények</a:t>
            </a:r>
            <a:endParaRPr lang="en-GB" altLang="hu-HU" sz="2800" b="1">
              <a:solidFill>
                <a:srgbClr val="FFFFCC"/>
              </a:solidFill>
            </a:endParaRPr>
          </a:p>
        </p:txBody>
      </p:sp>
      <p:sp>
        <p:nvSpPr>
          <p:cNvPr id="18" name="Szövegdoboz 17"/>
          <p:cNvSpPr txBox="1"/>
          <p:nvPr/>
        </p:nvSpPr>
        <p:spPr>
          <a:xfrm>
            <a:off x="6273800" y="14539913"/>
            <a:ext cx="5167313" cy="4894262"/>
          </a:xfrm>
          <a:prstGeom prst="rect">
            <a:avLst/>
          </a:prstGeom>
          <a:solidFill>
            <a:srgbClr val="FFFFFF"/>
          </a:solidFill>
        </p:spPr>
        <p:txBody>
          <a:bodyPr>
            <a:spAutoFit/>
          </a:bodyPr>
          <a:lstStyle/>
          <a:p>
            <a:pPr marL="439738" lvl="1" indent="-342900" eaLnBrk="1" hangingPunct="1">
              <a:buFont typeface="Arial" panose="020B0604020202020204" pitchFamily="34" charset="0"/>
              <a:buChar char="•"/>
              <a:defRPr/>
            </a:pPr>
            <a:r>
              <a:rPr lang="hu-HU" altLang="hu-HU" dirty="0"/>
              <a:t>Kisebb fogyasztás </a:t>
            </a:r>
            <a:r>
              <a:rPr lang="hu-HU" altLang="hu-HU" dirty="0">
                <a:sym typeface="Symbol" panose="05050102010706020507" pitchFamily="18" charset="2"/>
              </a:rPr>
              <a:t> </a:t>
            </a:r>
            <a:r>
              <a:rPr lang="en-GB" altLang="hu-HU" dirty="0"/>
              <a:t> </a:t>
            </a:r>
            <a:r>
              <a:rPr lang="hu-HU" altLang="hu-HU" dirty="0"/>
              <a:t>gazdaságosabb járművek</a:t>
            </a:r>
          </a:p>
          <a:p>
            <a:pPr marL="439738" lvl="1" indent="-342900" eaLnBrk="1" hangingPunct="1">
              <a:buFont typeface="Arial" panose="020B0604020202020204" pitchFamily="34" charset="0"/>
              <a:buChar char="•"/>
              <a:defRPr/>
            </a:pPr>
            <a:r>
              <a:rPr lang="hu-HU" altLang="hu-HU" dirty="0"/>
              <a:t>Kevesebb káros anyag </a:t>
            </a:r>
            <a:r>
              <a:rPr lang="hu-HU" altLang="hu-HU" dirty="0">
                <a:sym typeface="Symbol" panose="05050102010706020507" pitchFamily="18" charset="2"/>
              </a:rPr>
              <a:t></a:t>
            </a:r>
            <a:endParaRPr lang="hu-HU" altLang="hu-HU" dirty="0"/>
          </a:p>
          <a:p>
            <a:pPr marL="457200" lvl="2" eaLnBrk="1" hangingPunct="1">
              <a:defRPr/>
            </a:pPr>
            <a:r>
              <a:rPr lang="hu-HU" altLang="hu-HU" dirty="0"/>
              <a:t>Fokozott környezetvédelem</a:t>
            </a:r>
          </a:p>
          <a:p>
            <a:pPr eaLnBrk="1" hangingPunct="1">
              <a:defRPr/>
            </a:pPr>
            <a:r>
              <a:rPr lang="hu-HU" altLang="hu-HU" b="1" dirty="0"/>
              <a:t>Ellentmondásos követelmények</a:t>
            </a:r>
            <a:endParaRPr lang="en-GB" altLang="hu-HU" b="1" dirty="0"/>
          </a:p>
          <a:p>
            <a:pPr lvl="1" eaLnBrk="1" hangingPunct="1">
              <a:defRPr/>
            </a:pPr>
            <a:r>
              <a:rPr lang="hu-HU" altLang="hu-HU" dirty="0"/>
              <a:t>Kisebb tömeg </a:t>
            </a:r>
            <a:r>
              <a:rPr lang="en-GB" altLang="hu-HU" dirty="0"/>
              <a:t>– </a:t>
            </a:r>
            <a:r>
              <a:rPr lang="hu-HU" altLang="hu-HU" dirty="0"/>
              <a:t>kisebb lemez-vastagság </a:t>
            </a:r>
            <a:r>
              <a:rPr lang="hu-HU" altLang="hu-HU" dirty="0">
                <a:sym typeface="Symbol" panose="05050102010706020507" pitchFamily="18" charset="2"/>
              </a:rPr>
              <a:t> </a:t>
            </a:r>
            <a:r>
              <a:rPr lang="hu-HU" altLang="hu-HU" dirty="0"/>
              <a:t>fokozott biztonság </a:t>
            </a:r>
            <a:r>
              <a:rPr lang="hu-HU" altLang="hu-HU" dirty="0">
                <a:sym typeface="Symbol" panose="05050102010706020507" pitchFamily="18" charset="2"/>
              </a:rPr>
              <a:t> </a:t>
            </a:r>
            <a:r>
              <a:rPr lang="hu-HU" altLang="hu-HU" dirty="0"/>
              <a:t>szigorúbb töréstesztek</a:t>
            </a:r>
            <a:endParaRPr lang="en-GB" altLang="hu-HU" dirty="0"/>
          </a:p>
          <a:p>
            <a:pPr marL="96838" lvl="1" eaLnBrk="1" hangingPunct="1">
              <a:defRPr/>
            </a:pPr>
            <a:r>
              <a:rPr lang="hu-HU" altLang="hu-HU" dirty="0"/>
              <a:t>Megoldás</a:t>
            </a:r>
            <a:r>
              <a:rPr lang="en-GB" altLang="hu-HU" dirty="0"/>
              <a:t>: </a:t>
            </a:r>
            <a:r>
              <a:rPr lang="hu-HU" altLang="hu-HU" dirty="0"/>
              <a:t>nagyszilárdságú anyagok alkalmazása</a:t>
            </a:r>
            <a:endParaRPr lang="en-GB" altLang="hu-HU" dirty="0"/>
          </a:p>
          <a:p>
            <a:pPr marL="439738" lvl="2" indent="-342900" eaLnBrk="1" hangingPunct="1">
              <a:buFont typeface="Arial" panose="020B0604020202020204" pitchFamily="34" charset="0"/>
              <a:buChar char="•"/>
              <a:defRPr/>
            </a:pPr>
            <a:r>
              <a:rPr lang="hu-HU" altLang="hu-HU" dirty="0"/>
              <a:t>Kedvezőtlen következmények: az alakíthatóság csökkenése</a:t>
            </a:r>
            <a:endParaRPr lang="en-GB" altLang="hu-HU" b="1" dirty="0"/>
          </a:p>
          <a:p>
            <a:pPr eaLnBrk="1" hangingPunct="1">
              <a:defRPr/>
            </a:pPr>
            <a:endParaRPr lang="hu-HU" dirty="0"/>
          </a:p>
        </p:txBody>
      </p:sp>
      <p:sp>
        <p:nvSpPr>
          <p:cNvPr id="4162" name="Text Box 818"/>
          <p:cNvSpPr txBox="1">
            <a:spLocks noChangeArrowheads="1"/>
          </p:cNvSpPr>
          <p:nvPr/>
        </p:nvSpPr>
        <p:spPr bwMode="auto">
          <a:xfrm>
            <a:off x="13569950" y="13514388"/>
            <a:ext cx="4646613" cy="522287"/>
          </a:xfrm>
          <a:prstGeom prst="rect">
            <a:avLst/>
          </a:prstGeom>
          <a:solidFill>
            <a:srgbClr val="A22B06"/>
          </a:solidFill>
          <a:ln w="9525" algn="ctr">
            <a:solidFill>
              <a:schemeClr val="tx1"/>
            </a:solidFill>
            <a:miter lim="800000"/>
            <a:headEnd/>
            <a:tailEnd/>
          </a:ln>
        </p:spPr>
        <p:txBody>
          <a:bodyPr>
            <a:spAutoFit/>
          </a:bodyPr>
          <a:lstStyle/>
          <a:p>
            <a:pPr eaLnBrk="1" hangingPunct="1"/>
            <a:r>
              <a:rPr lang="hu-HU" altLang="hu-HU" sz="2800" b="1">
                <a:solidFill>
                  <a:srgbClr val="FFFFCC"/>
                </a:solidFill>
              </a:rPr>
              <a:t>Fémes anyagok</a:t>
            </a:r>
            <a:endParaRPr lang="en-US" altLang="hu-HU" sz="2800" b="1">
              <a:solidFill>
                <a:srgbClr val="FFFFCC"/>
              </a:solidFill>
            </a:endParaRPr>
          </a:p>
        </p:txBody>
      </p:sp>
      <p:sp>
        <p:nvSpPr>
          <p:cNvPr id="4163" name="Text Box 818"/>
          <p:cNvSpPr txBox="1">
            <a:spLocks noChangeArrowheads="1"/>
          </p:cNvSpPr>
          <p:nvPr/>
        </p:nvSpPr>
        <p:spPr bwMode="auto">
          <a:xfrm>
            <a:off x="14019213" y="14317663"/>
            <a:ext cx="4646612" cy="522287"/>
          </a:xfrm>
          <a:prstGeom prst="rect">
            <a:avLst/>
          </a:prstGeom>
          <a:solidFill>
            <a:srgbClr val="A22B06"/>
          </a:solidFill>
          <a:ln w="9525" algn="ctr">
            <a:solidFill>
              <a:schemeClr val="tx1"/>
            </a:solidFill>
            <a:miter lim="800000"/>
            <a:headEnd/>
            <a:tailEnd/>
          </a:ln>
        </p:spPr>
        <p:txBody>
          <a:bodyPr>
            <a:spAutoFit/>
          </a:bodyPr>
          <a:lstStyle/>
          <a:p>
            <a:pPr marL="457200" indent="-457200" eaLnBrk="1" hangingPunct="1">
              <a:buFontTx/>
              <a:buChar char="•"/>
            </a:pPr>
            <a:r>
              <a:rPr lang="hu-HU" altLang="hu-HU" sz="2800" b="1">
                <a:solidFill>
                  <a:srgbClr val="FFFFCC"/>
                </a:solidFill>
              </a:rPr>
              <a:t>Acélok</a:t>
            </a:r>
            <a:endParaRPr lang="en-US" altLang="hu-HU" sz="2800" b="1">
              <a:solidFill>
                <a:srgbClr val="FFFFCC"/>
              </a:solidFill>
            </a:endParaRPr>
          </a:p>
        </p:txBody>
      </p:sp>
      <p:sp>
        <p:nvSpPr>
          <p:cNvPr id="4164" name="Rectangle 819"/>
          <p:cNvSpPr>
            <a:spLocks noChangeArrowheads="1"/>
          </p:cNvSpPr>
          <p:nvPr/>
        </p:nvSpPr>
        <p:spPr bwMode="auto">
          <a:xfrm>
            <a:off x="22402800" y="14501813"/>
            <a:ext cx="8035925" cy="4573587"/>
          </a:xfrm>
          <a:prstGeom prst="rect">
            <a:avLst/>
          </a:prstGeom>
          <a:noFill/>
          <a:ln w="9525">
            <a:noFill/>
            <a:miter lim="800000"/>
            <a:headEnd/>
            <a:tailEnd/>
          </a:ln>
        </p:spPr>
        <p:txBody>
          <a:bodyPr>
            <a:spAutoFit/>
          </a:bodyPr>
          <a:lstStyle/>
          <a:p>
            <a:pPr marL="914400" lvl="1" indent="-285750">
              <a:spcBef>
                <a:spcPct val="20000"/>
              </a:spcBef>
              <a:buFontTx/>
              <a:buChar char="–"/>
            </a:pPr>
            <a:r>
              <a:rPr lang="hu-HU" altLang="hu-HU" sz="2800"/>
              <a:t>Standard polimer anyagok</a:t>
            </a:r>
          </a:p>
          <a:p>
            <a:pPr marL="1322388" lvl="2" indent="-228600">
              <a:spcBef>
                <a:spcPct val="20000"/>
              </a:spcBef>
              <a:buFontTx/>
              <a:buChar char="•"/>
            </a:pPr>
            <a:r>
              <a:rPr lang="hu-HU" altLang="hu-HU" sz="2800"/>
              <a:t>Hőre keményedő, hőre lágyuló polimerek, elasztomerek</a:t>
            </a:r>
            <a:endParaRPr lang="en-US" altLang="hu-HU" sz="2800"/>
          </a:p>
          <a:p>
            <a:pPr marL="914400" lvl="1" indent="-285750">
              <a:spcBef>
                <a:spcPct val="20000"/>
              </a:spcBef>
              <a:buFontTx/>
              <a:buChar char="–"/>
            </a:pPr>
            <a:r>
              <a:rPr lang="hu-HU" altLang="hu-HU" sz="2800"/>
              <a:t>Erősített polimer anyagok </a:t>
            </a:r>
          </a:p>
          <a:p>
            <a:pPr marL="1322388" lvl="2" indent="-228600">
              <a:spcBef>
                <a:spcPct val="20000"/>
              </a:spcBef>
              <a:buFontTx/>
              <a:buChar char="•"/>
            </a:pPr>
            <a:r>
              <a:rPr lang="hu-HU" altLang="hu-HU" sz="2800"/>
              <a:t>Szálerősítéses polimerek </a:t>
            </a:r>
            <a:r>
              <a:rPr lang="en-US" altLang="hu-HU" sz="2800"/>
              <a:t> </a:t>
            </a:r>
          </a:p>
          <a:p>
            <a:pPr marL="1730375" lvl="3" indent="-228600">
              <a:spcBef>
                <a:spcPct val="20000"/>
              </a:spcBef>
              <a:buFontTx/>
              <a:buChar char="–"/>
            </a:pPr>
            <a:r>
              <a:rPr lang="hu-HU" altLang="hu-HU" sz="2800"/>
              <a:t>Üvegszál erősítéses polimerek</a:t>
            </a:r>
            <a:r>
              <a:rPr lang="en-US" altLang="hu-HU" sz="2800"/>
              <a:t> (GFRP) </a:t>
            </a:r>
          </a:p>
          <a:p>
            <a:pPr marL="1730375" lvl="3" indent="-228600">
              <a:spcBef>
                <a:spcPct val="20000"/>
              </a:spcBef>
              <a:buFontTx/>
              <a:buChar char="–"/>
            </a:pPr>
            <a:r>
              <a:rPr lang="hu-HU" altLang="hu-HU" sz="2800"/>
              <a:t>Karbonszálerősítéses polimerek</a:t>
            </a:r>
            <a:r>
              <a:rPr lang="en-US" altLang="hu-HU" sz="2800"/>
              <a:t> (CFRP)</a:t>
            </a:r>
          </a:p>
          <a:p>
            <a:pPr marL="914400" lvl="1" indent="-285750">
              <a:spcBef>
                <a:spcPct val="20000"/>
              </a:spcBef>
              <a:buFontTx/>
              <a:buChar char="–"/>
            </a:pPr>
            <a:r>
              <a:rPr lang="hu-HU" altLang="hu-HU" sz="2800"/>
              <a:t>Műszaki kerámia anyagok</a:t>
            </a:r>
            <a:endParaRPr lang="en-US" altLang="hu-HU" sz="2800"/>
          </a:p>
          <a:p>
            <a:pPr marL="914400" lvl="1" indent="-285750">
              <a:spcBef>
                <a:spcPct val="20000"/>
              </a:spcBef>
              <a:buFontTx/>
              <a:buChar char="–"/>
            </a:pPr>
            <a:r>
              <a:rPr lang="hu-HU" altLang="hu-HU" sz="2800"/>
              <a:t>Kompozit</a:t>
            </a:r>
            <a:r>
              <a:rPr lang="en-US" altLang="hu-HU" sz="2800"/>
              <a:t> (h</a:t>
            </a:r>
            <a:r>
              <a:rPr lang="hu-HU" altLang="hu-HU" sz="2800"/>
              <a:t>i</a:t>
            </a:r>
            <a:r>
              <a:rPr lang="en-US" altLang="hu-HU" sz="2800"/>
              <a:t>brid) </a:t>
            </a:r>
            <a:r>
              <a:rPr lang="hu-HU" altLang="hu-HU" sz="2800"/>
              <a:t>anyagok</a:t>
            </a:r>
            <a:r>
              <a:rPr lang="en-US" altLang="hu-HU" sz="2800"/>
              <a:t> </a:t>
            </a:r>
          </a:p>
        </p:txBody>
      </p:sp>
      <p:sp>
        <p:nvSpPr>
          <p:cNvPr id="4165" name="Text Box 818"/>
          <p:cNvSpPr txBox="1">
            <a:spLocks noChangeArrowheads="1"/>
          </p:cNvSpPr>
          <p:nvPr/>
        </p:nvSpPr>
        <p:spPr bwMode="auto">
          <a:xfrm>
            <a:off x="14019213" y="17545050"/>
            <a:ext cx="5432425" cy="523875"/>
          </a:xfrm>
          <a:prstGeom prst="rect">
            <a:avLst/>
          </a:prstGeom>
          <a:solidFill>
            <a:srgbClr val="A22B06"/>
          </a:solidFill>
          <a:ln w="9525" algn="ctr">
            <a:solidFill>
              <a:schemeClr val="tx1"/>
            </a:solidFill>
            <a:miter lim="800000"/>
            <a:headEnd/>
            <a:tailEnd/>
          </a:ln>
        </p:spPr>
        <p:txBody>
          <a:bodyPr>
            <a:spAutoFit/>
          </a:bodyPr>
          <a:lstStyle/>
          <a:p>
            <a:pPr marL="457200" indent="-457200" eaLnBrk="1" hangingPunct="1">
              <a:buFontTx/>
              <a:buChar char="•"/>
            </a:pPr>
            <a:r>
              <a:rPr lang="hu-HU" altLang="hu-HU" sz="2800" b="1">
                <a:solidFill>
                  <a:srgbClr val="FFFFCC"/>
                </a:solidFill>
              </a:rPr>
              <a:t>Nem-vas fémek és ötvözeteik</a:t>
            </a:r>
            <a:endParaRPr lang="en-US" altLang="hu-HU" sz="2800" b="1">
              <a:solidFill>
                <a:srgbClr val="FFFFCC"/>
              </a:solidFill>
            </a:endParaRPr>
          </a:p>
        </p:txBody>
      </p:sp>
      <p:sp>
        <p:nvSpPr>
          <p:cNvPr id="4166" name="Text Box 818"/>
          <p:cNvSpPr txBox="1">
            <a:spLocks noChangeArrowheads="1"/>
          </p:cNvSpPr>
          <p:nvPr/>
        </p:nvSpPr>
        <p:spPr bwMode="auto">
          <a:xfrm>
            <a:off x="22402800" y="13514388"/>
            <a:ext cx="4646613" cy="522287"/>
          </a:xfrm>
          <a:prstGeom prst="rect">
            <a:avLst/>
          </a:prstGeom>
          <a:solidFill>
            <a:srgbClr val="A22B06"/>
          </a:solidFill>
          <a:ln w="9525" algn="ctr">
            <a:solidFill>
              <a:schemeClr val="tx1"/>
            </a:solidFill>
            <a:miter lim="800000"/>
            <a:headEnd/>
            <a:tailEnd/>
          </a:ln>
        </p:spPr>
        <p:txBody>
          <a:bodyPr>
            <a:spAutoFit/>
          </a:bodyPr>
          <a:lstStyle/>
          <a:p>
            <a:pPr eaLnBrk="1" hangingPunct="1"/>
            <a:r>
              <a:rPr lang="hu-HU" altLang="hu-HU" sz="2800" b="1">
                <a:solidFill>
                  <a:srgbClr val="FFFFCC"/>
                </a:solidFill>
              </a:rPr>
              <a:t>Nemfémes anyagok</a:t>
            </a:r>
            <a:endParaRPr lang="en-GB" altLang="hu-HU" sz="2800" b="1">
              <a:solidFill>
                <a:srgbClr val="FFFFCC"/>
              </a:solidFill>
            </a:endParaRPr>
          </a:p>
        </p:txBody>
      </p:sp>
      <p:sp>
        <p:nvSpPr>
          <p:cNvPr id="4179" name="Szövegdoboz 1"/>
          <p:cNvSpPr txBox="1">
            <a:spLocks noChangeArrowheads="1"/>
          </p:cNvSpPr>
          <p:nvPr/>
        </p:nvSpPr>
        <p:spPr bwMode="auto">
          <a:xfrm>
            <a:off x="11082338" y="24374475"/>
            <a:ext cx="7419975" cy="7848600"/>
          </a:xfrm>
          <a:prstGeom prst="rect">
            <a:avLst/>
          </a:prstGeom>
          <a:solidFill>
            <a:srgbClr val="FFFFFF"/>
          </a:solidFill>
          <a:ln>
            <a:noFill/>
          </a:ln>
        </p:spPr>
        <p:txBody>
          <a:bodyPr>
            <a:spAutoFit/>
          </a:bodyPr>
          <a:lstStyle>
            <a:lvl1pPr marL="342900" indent="-342900">
              <a:defRPr sz="2400">
                <a:solidFill>
                  <a:schemeClr val="tx1"/>
                </a:solidFill>
                <a:latin typeface="Times New Roman" panose="02020603050405020304" pitchFamily="18" charset="0"/>
              </a:defRPr>
            </a:lvl1pPr>
            <a:lvl2pPr marL="800100" indent="-342900">
              <a:defRPr sz="2400">
                <a:solidFill>
                  <a:schemeClr val="tx1"/>
                </a:solidFill>
                <a:latin typeface="Times New Roman" panose="02020603050405020304" pitchFamily="18" charset="0"/>
              </a:defRPr>
            </a:lvl2pPr>
            <a:lvl3pPr marL="1257300" indent="-3429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buFont typeface="Arial" panose="020B0604020202020204" pitchFamily="34" charset="0"/>
              <a:buChar char="•"/>
              <a:defRPr/>
            </a:pPr>
            <a:r>
              <a:rPr lang="hu-HU" altLang="hu-HU" dirty="0"/>
              <a:t>Új acélanyagok kifejlesztése szinte minden 5 évben</a:t>
            </a:r>
            <a:endParaRPr lang="en-US" altLang="hu-HU" dirty="0"/>
          </a:p>
          <a:p>
            <a:pPr>
              <a:buFont typeface="Arial" panose="020B0604020202020204" pitchFamily="34" charset="0"/>
              <a:buChar char="•"/>
              <a:defRPr/>
            </a:pPr>
            <a:r>
              <a:rPr lang="hu-HU" altLang="hu-HU" dirty="0"/>
              <a:t>Tulajdonságok folyamatos javulása</a:t>
            </a:r>
            <a:endParaRPr lang="en-US" altLang="hu-HU" dirty="0"/>
          </a:p>
          <a:p>
            <a:pPr lvl="1">
              <a:buFont typeface="Arial" panose="020B0604020202020204" pitchFamily="34" charset="0"/>
              <a:buChar char="•"/>
              <a:defRPr/>
            </a:pPr>
            <a:r>
              <a:rPr lang="hu-HU" altLang="hu-HU" dirty="0"/>
              <a:t>Mechanikai anyagjellemzők</a:t>
            </a:r>
            <a:endParaRPr lang="en-US" altLang="hu-HU" dirty="0"/>
          </a:p>
          <a:p>
            <a:pPr lvl="1">
              <a:buFont typeface="Arial" panose="020B0604020202020204" pitchFamily="34" charset="0"/>
              <a:buChar char="•"/>
              <a:defRPr/>
            </a:pPr>
            <a:r>
              <a:rPr lang="hu-HU" altLang="hu-HU" dirty="0"/>
              <a:t>Mikroszerkezeti jellemzők</a:t>
            </a:r>
            <a:endParaRPr lang="en-US" altLang="hu-HU" dirty="0"/>
          </a:p>
          <a:p>
            <a:pPr marL="914400" lvl="2" indent="0">
              <a:defRPr/>
            </a:pPr>
            <a:r>
              <a:rPr lang="hu-HU" altLang="hu-HU" dirty="0">
                <a:sym typeface="Symbol" panose="05050102010706020507" pitchFamily="18" charset="2"/>
              </a:rPr>
              <a:t> </a:t>
            </a:r>
            <a:r>
              <a:rPr lang="hu-HU" altLang="hu-HU" dirty="0"/>
              <a:t>A fokozott követelményeknek való minél teljesebb megfelelés érdekében</a:t>
            </a:r>
            <a:endParaRPr lang="en-US" altLang="hu-HU" dirty="0"/>
          </a:p>
          <a:p>
            <a:pPr>
              <a:buFont typeface="Arial" panose="020B0604020202020204" pitchFamily="34" charset="0"/>
              <a:buChar char="•"/>
              <a:defRPr/>
            </a:pPr>
            <a:r>
              <a:rPr lang="hu-HU" altLang="hu-HU" dirty="0"/>
              <a:t>Folyamatosan növekvő szilárdsági jellemzők</a:t>
            </a:r>
            <a:endParaRPr lang="en-US" altLang="hu-HU" dirty="0"/>
          </a:p>
          <a:p>
            <a:pPr lvl="1">
              <a:buFont typeface="Arial" panose="020B0604020202020204" pitchFamily="34" charset="0"/>
              <a:buChar char="•"/>
              <a:defRPr/>
            </a:pPr>
            <a:r>
              <a:rPr lang="hu-HU" altLang="hu-HU" dirty="0"/>
              <a:t>A lágyacélok </a:t>
            </a:r>
            <a:r>
              <a:rPr lang="en-US" altLang="hu-HU" dirty="0"/>
              <a:t>300 MPa </a:t>
            </a:r>
            <a:r>
              <a:rPr lang="hu-HU" altLang="hu-HU" dirty="0"/>
              <a:t>szilárdságának folyamatos növekedése, az alakíthatóság 30-40%-</a:t>
            </a:r>
            <a:r>
              <a:rPr lang="hu-HU" altLang="hu-HU" dirty="0" err="1"/>
              <a:t>os</a:t>
            </a:r>
            <a:r>
              <a:rPr lang="hu-HU" altLang="hu-HU" dirty="0"/>
              <a:t> javulásával</a:t>
            </a:r>
            <a:endParaRPr lang="en-US" altLang="hu-HU" dirty="0"/>
          </a:p>
          <a:p>
            <a:pPr lvl="1">
              <a:buFont typeface="Arial" panose="020B0604020202020204" pitchFamily="34" charset="0"/>
              <a:buChar char="•"/>
              <a:defRPr/>
            </a:pPr>
            <a:r>
              <a:rPr lang="hu-HU" altLang="hu-HU" dirty="0"/>
              <a:t>A szilárdsági jellemzők növekedése egészen </a:t>
            </a:r>
            <a:r>
              <a:rPr lang="en-US" altLang="hu-HU" dirty="0"/>
              <a:t>1500 </a:t>
            </a:r>
            <a:r>
              <a:rPr lang="hu-HU" altLang="hu-HU" dirty="0"/>
              <a:t>-</a:t>
            </a:r>
            <a:r>
              <a:rPr lang="en-US" altLang="hu-HU" dirty="0"/>
              <a:t> 2500 MPa </a:t>
            </a:r>
            <a:r>
              <a:rPr lang="hu-HU" altLang="hu-HU" dirty="0"/>
              <a:t>értékig az </a:t>
            </a:r>
            <a:r>
              <a:rPr lang="en-US" altLang="hu-HU" dirty="0"/>
              <a:t>X-AHSS (Extra Advanced High Strength Steels) </a:t>
            </a:r>
            <a:r>
              <a:rPr lang="hu-HU" altLang="hu-HU" dirty="0"/>
              <a:t>és az</a:t>
            </a:r>
            <a:r>
              <a:rPr lang="en-US" altLang="hu-HU" dirty="0"/>
              <a:t> U-AHSS (Ultra Advanced High Strength Steels</a:t>
            </a:r>
            <a:r>
              <a:rPr lang="hu-HU" altLang="hu-HU" dirty="0"/>
              <a:t>) anyagoknál</a:t>
            </a:r>
            <a:endParaRPr lang="en-US" altLang="hu-HU" dirty="0"/>
          </a:p>
          <a:p>
            <a:pPr lvl="1">
              <a:buFont typeface="Arial" panose="020B0604020202020204" pitchFamily="34" charset="0"/>
              <a:buChar char="•"/>
              <a:defRPr/>
            </a:pPr>
            <a:r>
              <a:rPr lang="hu-HU" altLang="hu-HU" dirty="0"/>
              <a:t>Eközben az alakíthatóság még a lágyacélok alakíthatóságát is meghaladja</a:t>
            </a:r>
            <a:r>
              <a:rPr lang="en-US" altLang="hu-HU" dirty="0"/>
              <a:t> (</a:t>
            </a:r>
            <a:r>
              <a:rPr lang="hu-HU" altLang="hu-HU" dirty="0"/>
              <a:t>Teljes nyúlás növekedése</a:t>
            </a:r>
            <a:r>
              <a:rPr lang="en-US" altLang="hu-HU" dirty="0"/>
              <a:t> 50-60%</a:t>
            </a:r>
            <a:r>
              <a:rPr lang="hu-HU" altLang="hu-HU" dirty="0"/>
              <a:t>-</a:t>
            </a:r>
            <a:r>
              <a:rPr lang="hu-HU" altLang="hu-HU" dirty="0" err="1"/>
              <a:t>ig</a:t>
            </a:r>
            <a:r>
              <a:rPr lang="en-US" altLang="hu-HU" dirty="0"/>
              <a:t>)</a:t>
            </a:r>
          </a:p>
          <a:p>
            <a:pPr lvl="1">
              <a:buFont typeface="Arial" panose="020B0604020202020204" pitchFamily="34" charset="0"/>
              <a:buChar char="•"/>
              <a:defRPr/>
            </a:pPr>
            <a:r>
              <a:rPr lang="hu-HU" altLang="hu-HU" dirty="0"/>
              <a:t>Az új fejlesztések három generációját különböztetjük meg az</a:t>
            </a:r>
            <a:r>
              <a:rPr lang="en-US" altLang="hu-HU" dirty="0"/>
              <a:t> R</a:t>
            </a:r>
            <a:r>
              <a:rPr lang="en-US" altLang="hu-HU" baseline="-25000" dirty="0"/>
              <a:t>m</a:t>
            </a:r>
            <a:r>
              <a:rPr lang="en-US" altLang="hu-HU" dirty="0"/>
              <a:t> </a:t>
            </a:r>
            <a:r>
              <a:rPr lang="en-US" altLang="hu-HU" dirty="0">
                <a:sym typeface="Symbol" panose="05050102010706020507" pitchFamily="18" charset="2"/>
              </a:rPr>
              <a:t> A</a:t>
            </a:r>
            <a:r>
              <a:rPr lang="en-US" altLang="hu-HU" baseline="-25000" dirty="0">
                <a:sym typeface="Symbol" panose="05050102010706020507" pitchFamily="18" charset="2"/>
              </a:rPr>
              <a:t>80</a:t>
            </a:r>
            <a:r>
              <a:rPr lang="hu-HU" altLang="hu-HU" baseline="-25000" dirty="0">
                <a:sym typeface="Symbol" panose="05050102010706020507" pitchFamily="18" charset="2"/>
              </a:rPr>
              <a:t> </a:t>
            </a:r>
            <a:r>
              <a:rPr lang="hu-HU" altLang="hu-HU" dirty="0">
                <a:sym typeface="Symbol" panose="05050102010706020507" pitchFamily="18" charset="2"/>
              </a:rPr>
              <a:t>szorzat alapján</a:t>
            </a:r>
            <a:endParaRPr lang="en-US" altLang="hu-HU" baseline="-25000" dirty="0">
              <a:sym typeface="Symbol" panose="05050102010706020507" pitchFamily="18" charset="2"/>
            </a:endParaRPr>
          </a:p>
          <a:p>
            <a:pPr lvl="2">
              <a:buFont typeface="Arial" panose="020B0604020202020204" pitchFamily="34" charset="0"/>
              <a:buChar char="•"/>
              <a:defRPr/>
            </a:pPr>
            <a:r>
              <a:rPr lang="hu-HU" altLang="hu-HU" dirty="0"/>
              <a:t>Első generációs </a:t>
            </a:r>
            <a:r>
              <a:rPr lang="en-US" altLang="hu-HU" dirty="0"/>
              <a:t>AHSS: R</a:t>
            </a:r>
            <a:r>
              <a:rPr lang="en-US" altLang="hu-HU" baseline="-25000" dirty="0"/>
              <a:t>m</a:t>
            </a:r>
            <a:r>
              <a:rPr lang="en-US" altLang="hu-HU" dirty="0"/>
              <a:t> </a:t>
            </a:r>
            <a:r>
              <a:rPr lang="en-US" altLang="hu-HU" dirty="0">
                <a:sym typeface="Symbol" panose="05050102010706020507" pitchFamily="18" charset="2"/>
              </a:rPr>
              <a:t> A</a:t>
            </a:r>
            <a:r>
              <a:rPr lang="en-US" altLang="hu-HU" baseline="-25000" dirty="0">
                <a:sym typeface="Symbol" panose="05050102010706020507" pitchFamily="18" charset="2"/>
              </a:rPr>
              <a:t>80 </a:t>
            </a:r>
            <a:r>
              <a:rPr lang="en-US" altLang="hu-HU" dirty="0">
                <a:sym typeface="Symbol" panose="05050102010706020507" pitchFamily="18" charset="2"/>
              </a:rPr>
              <a:t> = 20,000</a:t>
            </a:r>
            <a:endParaRPr lang="en-US" altLang="hu-HU" dirty="0"/>
          </a:p>
          <a:p>
            <a:pPr lvl="2">
              <a:buFont typeface="Arial" panose="020B0604020202020204" pitchFamily="34" charset="0"/>
              <a:buChar char="•"/>
              <a:defRPr/>
            </a:pPr>
            <a:r>
              <a:rPr lang="hu-HU" altLang="hu-HU" dirty="0"/>
              <a:t>Második generációs </a:t>
            </a:r>
            <a:r>
              <a:rPr lang="en-US" altLang="hu-HU" dirty="0"/>
              <a:t>AHSS: R</a:t>
            </a:r>
            <a:r>
              <a:rPr lang="en-US" altLang="hu-HU" baseline="-25000" dirty="0"/>
              <a:t>m</a:t>
            </a:r>
            <a:r>
              <a:rPr lang="en-US" altLang="hu-HU" dirty="0"/>
              <a:t> </a:t>
            </a:r>
            <a:r>
              <a:rPr lang="en-US" altLang="hu-HU" dirty="0">
                <a:sym typeface="Symbol" panose="05050102010706020507" pitchFamily="18" charset="2"/>
              </a:rPr>
              <a:t> A</a:t>
            </a:r>
            <a:r>
              <a:rPr lang="en-US" altLang="hu-HU" baseline="-25000" dirty="0">
                <a:sym typeface="Symbol" panose="05050102010706020507" pitchFamily="18" charset="2"/>
              </a:rPr>
              <a:t>80 </a:t>
            </a:r>
            <a:r>
              <a:rPr lang="en-US" altLang="hu-HU" dirty="0">
                <a:sym typeface="Symbol" panose="05050102010706020507" pitchFamily="18" charset="2"/>
              </a:rPr>
              <a:t> = 40,000</a:t>
            </a:r>
            <a:endParaRPr lang="en-US" altLang="hu-HU" dirty="0"/>
          </a:p>
          <a:p>
            <a:pPr lvl="2">
              <a:buFont typeface="Arial" panose="020B0604020202020204" pitchFamily="34" charset="0"/>
              <a:buChar char="•"/>
              <a:defRPr/>
            </a:pPr>
            <a:r>
              <a:rPr lang="hu-HU" altLang="hu-HU" dirty="0"/>
              <a:t>Harmadik generációs </a:t>
            </a:r>
            <a:r>
              <a:rPr lang="en-US" altLang="hu-HU" dirty="0"/>
              <a:t>AHSS: R</a:t>
            </a:r>
            <a:r>
              <a:rPr lang="en-US" altLang="hu-HU" baseline="-25000" dirty="0"/>
              <a:t>m</a:t>
            </a:r>
            <a:r>
              <a:rPr lang="en-US" altLang="hu-HU" dirty="0"/>
              <a:t> </a:t>
            </a:r>
            <a:r>
              <a:rPr lang="en-US" altLang="hu-HU" dirty="0">
                <a:sym typeface="Symbol" panose="05050102010706020507" pitchFamily="18" charset="2"/>
              </a:rPr>
              <a:t> A</a:t>
            </a:r>
            <a:r>
              <a:rPr lang="en-US" altLang="hu-HU" baseline="-25000" dirty="0">
                <a:sym typeface="Symbol" panose="05050102010706020507" pitchFamily="18" charset="2"/>
              </a:rPr>
              <a:t>80 </a:t>
            </a:r>
            <a:r>
              <a:rPr lang="en-US" altLang="hu-HU" dirty="0">
                <a:sym typeface="Symbol" panose="05050102010706020507" pitchFamily="18" charset="2"/>
              </a:rPr>
              <a:t> = 60,000</a:t>
            </a:r>
          </a:p>
        </p:txBody>
      </p:sp>
      <p:sp>
        <p:nvSpPr>
          <p:cNvPr id="4168" name="Text Box 818"/>
          <p:cNvSpPr txBox="1">
            <a:spLocks noChangeArrowheads="1"/>
          </p:cNvSpPr>
          <p:nvPr/>
        </p:nvSpPr>
        <p:spPr bwMode="auto">
          <a:xfrm>
            <a:off x="10647363" y="21529675"/>
            <a:ext cx="7566025" cy="522288"/>
          </a:xfrm>
          <a:prstGeom prst="rect">
            <a:avLst/>
          </a:prstGeom>
          <a:solidFill>
            <a:srgbClr val="A22B06"/>
          </a:solidFill>
          <a:ln w="9525" algn="ctr">
            <a:solidFill>
              <a:schemeClr val="tx1"/>
            </a:solidFill>
            <a:miter lim="800000"/>
            <a:headEnd/>
            <a:tailEnd/>
          </a:ln>
        </p:spPr>
        <p:txBody>
          <a:bodyPr>
            <a:spAutoFit/>
          </a:bodyPr>
          <a:lstStyle/>
          <a:p>
            <a:pPr eaLnBrk="1" hangingPunct="1">
              <a:spcBef>
                <a:spcPct val="50000"/>
              </a:spcBef>
            </a:pPr>
            <a:r>
              <a:rPr lang="hu-HU" altLang="hu-HU" sz="2800" b="1">
                <a:solidFill>
                  <a:srgbClr val="FFFFCC"/>
                </a:solidFill>
              </a:rPr>
              <a:t>Az új acélanyagok néhány jellemzője</a:t>
            </a:r>
            <a:endParaRPr lang="en-US" altLang="hu-HU" sz="2800" b="1">
              <a:solidFill>
                <a:srgbClr val="FFFFCC"/>
              </a:solidFill>
            </a:endParaRPr>
          </a:p>
        </p:txBody>
      </p:sp>
      <p:sp>
        <p:nvSpPr>
          <p:cNvPr id="4169" name="Szövegdoboz 2"/>
          <p:cNvSpPr txBox="1">
            <a:spLocks noChangeArrowheads="1"/>
          </p:cNvSpPr>
          <p:nvPr/>
        </p:nvSpPr>
        <p:spPr bwMode="auto">
          <a:xfrm>
            <a:off x="1995488" y="34605913"/>
            <a:ext cx="9563100" cy="5262562"/>
          </a:xfrm>
          <a:prstGeom prst="rect">
            <a:avLst/>
          </a:prstGeom>
          <a:noFill/>
          <a:ln w="9525">
            <a:noFill/>
            <a:miter lim="800000"/>
            <a:headEnd/>
            <a:tailEnd/>
          </a:ln>
        </p:spPr>
        <p:txBody>
          <a:bodyPr>
            <a:spAutoFit/>
          </a:bodyPr>
          <a:lstStyle/>
          <a:p>
            <a:pPr marL="342900" indent="-342900">
              <a:buFont typeface="Arial" charset="0"/>
              <a:buChar char="•"/>
            </a:pPr>
            <a:r>
              <a:rPr lang="hu-HU" altLang="hu-HU" b="1"/>
              <a:t>Alumínium ötvözetek</a:t>
            </a:r>
            <a:endParaRPr lang="en-US" altLang="hu-HU" b="1"/>
          </a:p>
          <a:p>
            <a:pPr marL="800100" lvl="1" indent="-342900">
              <a:buFont typeface="Arial" charset="0"/>
              <a:buChar char="•"/>
            </a:pPr>
            <a:r>
              <a:rPr lang="hu-HU" altLang="hu-HU"/>
              <a:t>Alakítható Al-ötvözetek</a:t>
            </a:r>
            <a:endParaRPr lang="en-US" altLang="hu-HU"/>
          </a:p>
          <a:p>
            <a:pPr marL="800100" lvl="1" indent="-342900">
              <a:buFont typeface="Arial" charset="0"/>
              <a:buChar char="•"/>
            </a:pPr>
            <a:r>
              <a:rPr lang="hu-HU" altLang="hu-HU"/>
              <a:t>Önthető Al-ötvözetek</a:t>
            </a:r>
            <a:endParaRPr lang="en-US" altLang="hu-HU"/>
          </a:p>
          <a:p>
            <a:pPr marL="800100" lvl="1" indent="-342900">
              <a:buFont typeface="Arial" charset="0"/>
              <a:buChar char="•"/>
            </a:pPr>
            <a:r>
              <a:rPr lang="hu-HU" altLang="hu-HU"/>
              <a:t>Főleg precipitációval és diszperzióval keményedő ötvözetek</a:t>
            </a:r>
          </a:p>
          <a:p>
            <a:pPr marL="800100" lvl="1" indent="-342900">
              <a:buFont typeface="Arial" charset="0"/>
              <a:buChar char="•"/>
            </a:pPr>
            <a:r>
              <a:rPr lang="hu-HU" altLang="hu-HU"/>
              <a:t>Ígéretes eredmények a közelmúltban szabadalmaztatott Hot Forming &amp; Quenching (HFQ®) eljárás alkalmazásával</a:t>
            </a:r>
            <a:endParaRPr lang="en-US" altLang="hu-HU"/>
          </a:p>
          <a:p>
            <a:pPr marL="342900" indent="-342900">
              <a:buFont typeface="Arial" charset="0"/>
              <a:buChar char="•"/>
            </a:pPr>
            <a:r>
              <a:rPr lang="hu-HU" altLang="hu-HU" b="1"/>
              <a:t>Kis sűrűségű Magnézium ötvözetek</a:t>
            </a:r>
            <a:endParaRPr lang="en-US" altLang="hu-HU" b="1"/>
          </a:p>
          <a:p>
            <a:pPr marL="800100" lvl="1" indent="-342900">
              <a:buFont typeface="Arial" charset="0"/>
              <a:buChar char="•"/>
            </a:pPr>
            <a:r>
              <a:rPr lang="hu-HU" altLang="hu-HU"/>
              <a:t>Elsősorban öntött és kovácsolt alkatrészek</a:t>
            </a:r>
            <a:endParaRPr lang="en-US" altLang="hu-HU"/>
          </a:p>
          <a:p>
            <a:pPr marL="800100" lvl="1" indent="-342900">
              <a:buFont typeface="Arial" charset="0"/>
              <a:buChar char="•"/>
            </a:pPr>
            <a:r>
              <a:rPr lang="hu-HU" altLang="hu-HU"/>
              <a:t>Ígéretes eredmények </a:t>
            </a:r>
            <a:r>
              <a:rPr lang="en-US" altLang="hu-HU"/>
              <a:t>Mg </a:t>
            </a:r>
            <a:r>
              <a:rPr lang="hu-HU" altLang="hu-HU"/>
              <a:t>lemezek</a:t>
            </a:r>
            <a:r>
              <a:rPr lang="en-US" altLang="hu-HU"/>
              <a:t> T = 150-200 </a:t>
            </a:r>
            <a:r>
              <a:rPr lang="en-US" altLang="hu-HU" baseline="30000"/>
              <a:t>o</a:t>
            </a:r>
            <a:r>
              <a:rPr lang="en-US" altLang="hu-HU"/>
              <a:t>C</a:t>
            </a:r>
            <a:r>
              <a:rPr lang="hu-HU" altLang="hu-HU"/>
              <a:t>-on</a:t>
            </a:r>
            <a:r>
              <a:rPr lang="en-US" altLang="hu-HU"/>
              <a:t> </a:t>
            </a:r>
            <a:r>
              <a:rPr lang="hu-HU" altLang="hu-HU"/>
              <a:t>végzett alakításával bonyolult geometriájú alkatrészeken</a:t>
            </a:r>
            <a:endParaRPr lang="en-US" altLang="hu-HU"/>
          </a:p>
          <a:p>
            <a:pPr marL="342900" indent="-342900">
              <a:buFont typeface="Arial" charset="0"/>
              <a:buChar char="•"/>
            </a:pPr>
            <a:r>
              <a:rPr lang="hu-HU" altLang="hu-HU" b="1"/>
              <a:t>Titán ötvözetek</a:t>
            </a:r>
            <a:endParaRPr lang="en-US" altLang="hu-HU" b="1"/>
          </a:p>
          <a:p>
            <a:pPr marL="800100" lvl="1" indent="-342900">
              <a:buFont typeface="Arial" charset="0"/>
              <a:buChar char="•"/>
            </a:pPr>
            <a:r>
              <a:rPr lang="hu-HU" altLang="hu-HU"/>
              <a:t>Kivételesen nagy szilárdság/sűrűség arány</a:t>
            </a:r>
            <a:endParaRPr lang="en-US" altLang="hu-HU"/>
          </a:p>
          <a:p>
            <a:pPr marL="800100" lvl="1" indent="-342900">
              <a:buFont typeface="Arial" charset="0"/>
              <a:buChar char="•"/>
            </a:pPr>
            <a:r>
              <a:rPr lang="hu-HU" altLang="hu-HU"/>
              <a:t>Kiváló korrózióállóság</a:t>
            </a:r>
            <a:endParaRPr lang="en-US" altLang="hu-HU"/>
          </a:p>
          <a:p>
            <a:pPr marL="800100" lvl="1" indent="-342900">
              <a:buFont typeface="Arial" charset="0"/>
              <a:buChar char="•"/>
            </a:pPr>
            <a:r>
              <a:rPr lang="hu-HU" altLang="hu-HU"/>
              <a:t>Tipikus alkalmazási példák: különféle kipufogó elemek</a:t>
            </a:r>
            <a:endParaRPr lang="en-US" altLang="hu-HU"/>
          </a:p>
        </p:txBody>
      </p:sp>
      <p:sp>
        <p:nvSpPr>
          <p:cNvPr id="4170" name="Text Box 818"/>
          <p:cNvSpPr txBox="1">
            <a:spLocks noChangeArrowheads="1"/>
          </p:cNvSpPr>
          <p:nvPr/>
        </p:nvSpPr>
        <p:spPr bwMode="auto">
          <a:xfrm>
            <a:off x="16178213" y="34050288"/>
            <a:ext cx="10372725" cy="523875"/>
          </a:xfrm>
          <a:prstGeom prst="rect">
            <a:avLst/>
          </a:prstGeom>
          <a:solidFill>
            <a:srgbClr val="A22B06"/>
          </a:solidFill>
          <a:ln w="9525" algn="ctr">
            <a:solidFill>
              <a:schemeClr val="tx1"/>
            </a:solidFill>
            <a:miter lim="800000"/>
            <a:headEnd/>
            <a:tailEnd/>
          </a:ln>
        </p:spPr>
        <p:txBody>
          <a:bodyPr>
            <a:spAutoFit/>
          </a:bodyPr>
          <a:lstStyle/>
          <a:p>
            <a:pPr eaLnBrk="1" hangingPunct="1">
              <a:spcBef>
                <a:spcPct val="50000"/>
              </a:spcBef>
            </a:pPr>
            <a:r>
              <a:rPr lang="hu-HU" altLang="hu-HU" sz="2800">
                <a:solidFill>
                  <a:srgbClr val="FFFFFF"/>
                </a:solidFill>
              </a:rPr>
              <a:t>Öntött és alakítható alumínium ötvözetek alkalmazási trendjei</a:t>
            </a:r>
            <a:endParaRPr lang="en-US" altLang="hu-HU" sz="2800" b="1">
              <a:solidFill>
                <a:srgbClr val="FFFFFF"/>
              </a:solidFill>
            </a:endParaRPr>
          </a:p>
        </p:txBody>
      </p:sp>
      <p:sp>
        <p:nvSpPr>
          <p:cNvPr id="4171" name="Szövegdoboz 4"/>
          <p:cNvSpPr txBox="1">
            <a:spLocks noChangeArrowheads="1"/>
          </p:cNvSpPr>
          <p:nvPr/>
        </p:nvSpPr>
        <p:spPr bwMode="auto">
          <a:xfrm>
            <a:off x="1309688" y="43651488"/>
            <a:ext cx="29129037" cy="1016000"/>
          </a:xfrm>
          <a:prstGeom prst="rect">
            <a:avLst/>
          </a:prstGeom>
          <a:solidFill>
            <a:srgbClr val="FFFFFF"/>
          </a:solidFill>
          <a:ln w="9525">
            <a:noFill/>
            <a:miter lim="800000"/>
            <a:headEnd/>
            <a:tailEnd/>
          </a:ln>
        </p:spPr>
        <p:txBody>
          <a:bodyPr>
            <a:spAutoFit/>
          </a:bodyPr>
          <a:lstStyle/>
          <a:p>
            <a:pPr marL="625475"/>
            <a:r>
              <a:rPr lang="hu-HU" altLang="hu-HU" sz="2000">
                <a:latin typeface="Arial" charset="0"/>
                <a:cs typeface="Arial" charset="0"/>
              </a:rPr>
              <a:t>A növekvő világméretű verseny az autóiparban és a képlékeny lemezalakításban gyors és dinamikus válaszokat igényelt az anyagfejlesztéseket illetően, amely a korszerű nagyszilárdágú acélok (AHSS)</a:t>
            </a:r>
            <a:r>
              <a:rPr lang="en-US" altLang="hu-HU" sz="2000">
                <a:latin typeface="Arial" charset="0"/>
                <a:cs typeface="Arial" charset="0"/>
              </a:rPr>
              <a:t> </a:t>
            </a:r>
            <a:r>
              <a:rPr lang="hu-HU" altLang="hu-HU" sz="2000">
                <a:latin typeface="Arial" charset="0"/>
                <a:cs typeface="Arial" charset="0"/>
              </a:rPr>
              <a:t>egész sorozatának kifejlesztéséhez vezetett, valamint a különféle könnyűfém ötvözetek, azon belül is elsősorban a nagyszilárdságú alumínium ötvözetek egyre növekvő alkalmazását eredményezte. Az új anyagok gyakran új innovatív technológiai eljárások kifejlesztését tették szükségessé. Ezek közül az acéloknál a bóros acélok (pl. 22MnB5) melegalakítását </a:t>
            </a:r>
            <a:r>
              <a:rPr lang="en-US" altLang="hu-HU" sz="2000">
                <a:latin typeface="Arial" charset="0"/>
                <a:cs typeface="Arial" charset="0"/>
              </a:rPr>
              <a:t>(PHS) </a:t>
            </a:r>
            <a:r>
              <a:rPr lang="hu-HU" altLang="hu-HU" sz="2000">
                <a:latin typeface="Arial" charset="0"/>
                <a:cs typeface="Arial" charset="0"/>
              </a:rPr>
              <a:t>és a nagyszilárdságú alumínium ötvözetek melegalakítását </a:t>
            </a:r>
            <a:r>
              <a:rPr lang="en-US" altLang="hu-HU" sz="2000">
                <a:latin typeface="Arial" charset="0"/>
                <a:cs typeface="Arial" charset="0"/>
              </a:rPr>
              <a:t>(HFQ) </a:t>
            </a:r>
            <a:r>
              <a:rPr lang="hu-HU" altLang="hu-HU" sz="2000">
                <a:latin typeface="Arial" charset="0"/>
                <a:cs typeface="Arial" charset="0"/>
              </a:rPr>
              <a:t>emeljük ki</a:t>
            </a:r>
            <a:r>
              <a:rPr lang="en-US" altLang="hu-HU" sz="2000">
                <a:latin typeface="Arial" charset="0"/>
                <a:cs typeface="Arial" charset="0"/>
              </a:rPr>
              <a:t>.</a:t>
            </a:r>
          </a:p>
        </p:txBody>
      </p:sp>
      <p:pic>
        <p:nvPicPr>
          <p:cNvPr id="4172" name="Kép 3"/>
          <p:cNvPicPr>
            <a:picLocks noChangeAspect="1"/>
          </p:cNvPicPr>
          <p:nvPr/>
        </p:nvPicPr>
        <p:blipFill>
          <a:blip r:embed="rId5" cstate="print"/>
          <a:srcRect/>
          <a:stretch>
            <a:fillRect/>
          </a:stretch>
        </p:blipFill>
        <p:spPr bwMode="auto">
          <a:xfrm>
            <a:off x="19658013" y="24477663"/>
            <a:ext cx="10766425" cy="5999162"/>
          </a:xfrm>
          <a:prstGeom prst="rect">
            <a:avLst/>
          </a:prstGeom>
          <a:noFill/>
          <a:ln w="9525">
            <a:noFill/>
            <a:miter lim="800000"/>
            <a:headEnd/>
            <a:tailEnd/>
          </a:ln>
        </p:spPr>
      </p:pic>
      <p:pic>
        <p:nvPicPr>
          <p:cNvPr id="4173" name="Kép 4"/>
          <p:cNvPicPr>
            <a:picLocks noChangeAspect="1"/>
          </p:cNvPicPr>
          <p:nvPr/>
        </p:nvPicPr>
        <p:blipFill>
          <a:blip r:embed="rId6" cstate="print"/>
          <a:srcRect/>
          <a:stretch>
            <a:fillRect/>
          </a:stretch>
        </p:blipFill>
        <p:spPr bwMode="auto">
          <a:xfrm>
            <a:off x="1755775" y="24353838"/>
            <a:ext cx="8834438" cy="5780087"/>
          </a:xfrm>
          <a:prstGeom prst="rect">
            <a:avLst/>
          </a:prstGeom>
          <a:noFill/>
          <a:ln w="9525">
            <a:noFill/>
            <a:miter lim="800000"/>
            <a:headEnd/>
            <a:tailEnd/>
          </a:ln>
        </p:spPr>
      </p:pic>
      <p:graphicFrame>
        <p:nvGraphicFramePr>
          <p:cNvPr id="4174" name="Objektum 5"/>
          <p:cNvGraphicFramePr>
            <a:graphicFrameLocks noChangeAspect="1"/>
          </p:cNvGraphicFramePr>
          <p:nvPr/>
        </p:nvGraphicFramePr>
        <p:xfrm>
          <a:off x="16640175" y="35096450"/>
          <a:ext cx="13550900" cy="4373563"/>
        </p:xfrm>
        <a:graphic>
          <a:graphicData uri="http://schemas.openxmlformats.org/presentationml/2006/ole">
            <p:oleObj spid="_x0000_s4174" name="Visio" r:id="rId7" imgW="12110060" imgH="3908520" progId="Visio.Drawing.11">
              <p:embed/>
            </p:oleObj>
          </a:graphicData>
        </a:graphic>
      </p:graphicFrame>
      <p:pic>
        <p:nvPicPr>
          <p:cNvPr id="4175" name="Picture 10" descr="ATI_logo_angol_árnyékolt"/>
          <p:cNvPicPr>
            <a:picLocks noChangeAspect="1" noChangeArrowheads="1"/>
          </p:cNvPicPr>
          <p:nvPr/>
        </p:nvPicPr>
        <p:blipFill>
          <a:blip r:embed="rId8" cstate="print"/>
          <a:srcRect/>
          <a:stretch>
            <a:fillRect/>
          </a:stretch>
        </p:blipFill>
        <p:spPr bwMode="auto">
          <a:xfrm>
            <a:off x="28524200" y="596900"/>
            <a:ext cx="2516188" cy="2520950"/>
          </a:xfrm>
          <a:prstGeom prst="rect">
            <a:avLst/>
          </a:prstGeom>
          <a:noFill/>
          <a:ln w="9525">
            <a:noFill/>
            <a:miter lim="800000"/>
            <a:headEnd/>
            <a:tailEnd/>
          </a:ln>
        </p:spPr>
      </p:pic>
      <p:sp>
        <p:nvSpPr>
          <p:cNvPr id="94" name="Téglalap 12"/>
          <p:cNvSpPr>
            <a:spLocks noChangeArrowheads="1"/>
          </p:cNvSpPr>
          <p:nvPr/>
        </p:nvSpPr>
        <p:spPr bwMode="auto">
          <a:xfrm>
            <a:off x="0" y="746125"/>
            <a:ext cx="32042100" cy="2124075"/>
          </a:xfrm>
          <a:prstGeom prst="rect">
            <a:avLst/>
          </a:prstGeom>
          <a:noFill/>
          <a:ln>
            <a:noFill/>
          </a:ln>
        </p:spPr>
        <p:txBody>
          <a:bodyPr>
            <a:spAutoFit/>
          </a:bodyPr>
          <a:lstStyle>
            <a:lvl1pPr>
              <a:defRPr sz="8200">
                <a:solidFill>
                  <a:schemeClr val="tx1"/>
                </a:solidFill>
                <a:latin typeface="Arial" panose="020B0604020202020204" pitchFamily="34" charset="0"/>
              </a:defRPr>
            </a:lvl1pPr>
            <a:lvl2pPr marL="742950" indent="-285750">
              <a:defRPr sz="8200">
                <a:solidFill>
                  <a:schemeClr val="tx1"/>
                </a:solidFill>
                <a:latin typeface="Arial" panose="020B0604020202020204" pitchFamily="34" charset="0"/>
              </a:defRPr>
            </a:lvl2pPr>
            <a:lvl3pPr marL="1143000" indent="-228600">
              <a:defRPr sz="8200">
                <a:solidFill>
                  <a:schemeClr val="tx1"/>
                </a:solidFill>
                <a:latin typeface="Arial" panose="020B0604020202020204" pitchFamily="34" charset="0"/>
              </a:defRPr>
            </a:lvl3pPr>
            <a:lvl4pPr marL="1600200" indent="-228600">
              <a:defRPr sz="8200">
                <a:solidFill>
                  <a:schemeClr val="tx1"/>
                </a:solidFill>
                <a:latin typeface="Arial" panose="020B0604020202020204" pitchFamily="34" charset="0"/>
              </a:defRPr>
            </a:lvl4pPr>
            <a:lvl5pPr marL="2057400" indent="-228600">
              <a:defRPr sz="8200">
                <a:solidFill>
                  <a:schemeClr val="tx1"/>
                </a:solidFill>
                <a:latin typeface="Arial" panose="020B0604020202020204" pitchFamily="34" charset="0"/>
              </a:defRPr>
            </a:lvl5pPr>
            <a:lvl6pPr marL="2514600" indent="-228600" eaLnBrk="0" fontAlgn="base" hangingPunct="0">
              <a:spcBef>
                <a:spcPct val="0"/>
              </a:spcBef>
              <a:spcAft>
                <a:spcPct val="0"/>
              </a:spcAft>
              <a:defRPr sz="8200">
                <a:solidFill>
                  <a:schemeClr val="tx1"/>
                </a:solidFill>
                <a:latin typeface="Arial" panose="020B0604020202020204" pitchFamily="34" charset="0"/>
              </a:defRPr>
            </a:lvl6pPr>
            <a:lvl7pPr marL="2971800" indent="-228600" eaLnBrk="0" fontAlgn="base" hangingPunct="0">
              <a:spcBef>
                <a:spcPct val="0"/>
              </a:spcBef>
              <a:spcAft>
                <a:spcPct val="0"/>
              </a:spcAft>
              <a:defRPr sz="8200">
                <a:solidFill>
                  <a:schemeClr val="tx1"/>
                </a:solidFill>
                <a:latin typeface="Arial" panose="020B0604020202020204" pitchFamily="34" charset="0"/>
              </a:defRPr>
            </a:lvl7pPr>
            <a:lvl8pPr marL="3429000" indent="-228600" eaLnBrk="0" fontAlgn="base" hangingPunct="0">
              <a:spcBef>
                <a:spcPct val="0"/>
              </a:spcBef>
              <a:spcAft>
                <a:spcPct val="0"/>
              </a:spcAft>
              <a:defRPr sz="8200">
                <a:solidFill>
                  <a:schemeClr val="tx1"/>
                </a:solidFill>
                <a:latin typeface="Arial" panose="020B0604020202020204" pitchFamily="34" charset="0"/>
              </a:defRPr>
            </a:lvl8pPr>
            <a:lvl9pPr marL="3886200" indent="-228600" eaLnBrk="0" fontAlgn="base" hangingPunct="0">
              <a:spcBef>
                <a:spcPct val="0"/>
              </a:spcBef>
              <a:spcAft>
                <a:spcPct val="0"/>
              </a:spcAft>
              <a:defRPr sz="8200">
                <a:solidFill>
                  <a:schemeClr val="tx1"/>
                </a:solidFill>
                <a:latin typeface="Arial" panose="020B0604020202020204" pitchFamily="34" charset="0"/>
              </a:defRPr>
            </a:lvl9pPr>
          </a:lstStyle>
          <a:p>
            <a:pPr algn="ctr">
              <a:defRPr/>
            </a:pPr>
            <a:r>
              <a:rPr lang="en-GB" sz="4400" b="1" dirty="0"/>
              <a:t>            </a:t>
            </a:r>
            <a:r>
              <a:rPr lang="en-GB" sz="4400" b="1" dirty="0" err="1"/>
              <a:t>Professzor</a:t>
            </a:r>
            <a:r>
              <a:rPr lang="en-GB" sz="4400" b="1" dirty="0"/>
              <a:t> </a:t>
            </a:r>
            <a:r>
              <a:rPr lang="en-GB" sz="4400" b="1" dirty="0" err="1"/>
              <a:t>az</a:t>
            </a:r>
            <a:r>
              <a:rPr lang="en-GB" sz="4400" b="1" dirty="0"/>
              <a:t> </a:t>
            </a:r>
            <a:r>
              <a:rPr lang="en-GB" sz="4400" b="1" dirty="0" err="1"/>
              <a:t>Európai</a:t>
            </a:r>
            <a:r>
              <a:rPr lang="en-GB" sz="4400" b="1" dirty="0"/>
              <a:t> </a:t>
            </a:r>
            <a:r>
              <a:rPr lang="en-GB" sz="4400" b="1" dirty="0" err="1"/>
              <a:t>Mayarországért</a:t>
            </a:r>
            <a:r>
              <a:rPr lang="en-GB" sz="4400" b="1" dirty="0"/>
              <a:t> </a:t>
            </a:r>
            <a:r>
              <a:rPr lang="en-GB" sz="4400" b="1" dirty="0" err="1"/>
              <a:t>Egyesület</a:t>
            </a:r>
            <a:endParaRPr lang="en-GB" sz="4400" b="1" dirty="0"/>
          </a:p>
          <a:p>
            <a:pPr algn="ctr" eaLnBrk="1" hangingPunct="1">
              <a:defRPr/>
            </a:pPr>
            <a:r>
              <a:rPr lang="pt-BR" altLang="hu-HU" sz="4400" b="1" dirty="0">
                <a:effectLst>
                  <a:outerShdw blurRad="38100" dist="38100" dir="2700000" algn="tl">
                    <a:srgbClr val="000000">
                      <a:alpha val="43137"/>
                    </a:srgbClr>
                  </a:outerShdw>
                </a:effectLst>
              </a:rPr>
              <a:t>16 éve </a:t>
            </a:r>
            <a:r>
              <a:rPr lang="pt-BR" altLang="hu-HU" sz="4400" b="1" i="1" dirty="0">
                <a:effectLst>
                  <a:outerShdw blurRad="38100" dist="38100" dir="2700000" algn="tl">
                    <a:srgbClr val="000000">
                      <a:alpha val="43137"/>
                    </a:srgbClr>
                  </a:outerShdw>
                </a:effectLst>
              </a:rPr>
              <a:t>“Társadalmi probléma-érzékenység – szakmai megoldáskeresés”</a:t>
            </a:r>
            <a:r>
              <a:rPr lang="hu-HU" altLang="hu-HU" sz="4400" b="1" dirty="0">
                <a:effectLst>
                  <a:outerShdw blurRad="38100" dist="38100" dir="2700000" algn="tl">
                    <a:srgbClr val="000000">
                      <a:alpha val="43137"/>
                    </a:srgbClr>
                  </a:outerShdw>
                </a:effectLst>
              </a:rPr>
              <a:t> </a:t>
            </a:r>
            <a:endParaRPr lang="pt-BR" altLang="hu-HU" sz="4400" b="1" dirty="0">
              <a:effectLst>
                <a:outerShdw blurRad="38100" dist="38100" dir="2700000" algn="tl">
                  <a:srgbClr val="000000">
                    <a:alpha val="43137"/>
                  </a:srgbClr>
                </a:outerShdw>
              </a:effectLst>
            </a:endParaRPr>
          </a:p>
          <a:p>
            <a:pPr algn="ctr" eaLnBrk="1" hangingPunct="1">
              <a:defRPr/>
            </a:pPr>
            <a:r>
              <a:rPr lang="pt-BR" altLang="hu-HU" sz="4400" b="1" dirty="0">
                <a:effectLst>
                  <a:outerShdw blurRad="38100" dist="38100" dir="2700000" algn="tl">
                    <a:srgbClr val="000000">
                      <a:alpha val="43137"/>
                    </a:srgbClr>
                  </a:outerShdw>
                </a:effectLst>
              </a:rPr>
              <a:t>XIX. </a:t>
            </a:r>
            <a:r>
              <a:rPr lang="hu-HU" altLang="hu-HU" sz="4400" b="1" dirty="0">
                <a:effectLst>
                  <a:outerShdw blurRad="38100" dist="38100" dir="2700000" algn="tl">
                    <a:srgbClr val="000000">
                      <a:alpha val="43137"/>
                    </a:srgbClr>
                  </a:outerShdw>
                </a:effectLst>
              </a:rPr>
              <a:t>Nemzetközi Tudományos Konferenciáján </a:t>
            </a:r>
          </a:p>
        </p:txBody>
      </p:sp>
      <p:sp>
        <p:nvSpPr>
          <p:cNvPr id="95" name="Text Box 2"/>
          <p:cNvSpPr txBox="1">
            <a:spLocks noChangeArrowheads="1"/>
          </p:cNvSpPr>
          <p:nvPr/>
        </p:nvSpPr>
        <p:spPr bwMode="auto">
          <a:xfrm>
            <a:off x="-128588" y="2982913"/>
            <a:ext cx="32042101" cy="1114425"/>
          </a:xfrm>
          <a:prstGeom prst="rect">
            <a:avLst/>
          </a:prstGeom>
          <a:noFill/>
          <a:ln w="9525" algn="ctr">
            <a:solidFill>
              <a:schemeClr val="tx1"/>
            </a:solidFill>
            <a:miter lim="800000"/>
            <a:headEnd/>
            <a:tailEnd/>
          </a:ln>
          <a:effectLst/>
        </p:spPr>
        <p:txBody>
          <a:bodyPr lIns="90048" tIns="216000" rIns="90048" bIns="216000">
            <a:spAutoFit/>
          </a:bodyPr>
          <a:lstStyle>
            <a:lvl1pPr defTabSz="900113" eaLnBrk="0" hangingPunct="0">
              <a:defRPr sz="2400">
                <a:solidFill>
                  <a:schemeClr val="tx1"/>
                </a:solidFill>
                <a:latin typeface="Times New Roman" panose="02020603050405020304" pitchFamily="18" charset="0"/>
              </a:defRPr>
            </a:lvl1pPr>
            <a:lvl2pPr marL="742950" indent="-285750" defTabSz="900113" eaLnBrk="0" hangingPunct="0">
              <a:defRPr sz="2400">
                <a:solidFill>
                  <a:schemeClr val="tx1"/>
                </a:solidFill>
                <a:latin typeface="Times New Roman" panose="02020603050405020304" pitchFamily="18" charset="0"/>
              </a:defRPr>
            </a:lvl2pPr>
            <a:lvl3pPr marL="1143000" indent="-228600" defTabSz="900113" eaLnBrk="0" hangingPunct="0">
              <a:defRPr sz="2400">
                <a:solidFill>
                  <a:schemeClr val="tx1"/>
                </a:solidFill>
                <a:latin typeface="Times New Roman" panose="02020603050405020304" pitchFamily="18" charset="0"/>
              </a:defRPr>
            </a:lvl3pPr>
            <a:lvl4pPr marL="1600200" indent="-228600" defTabSz="900113" eaLnBrk="0" hangingPunct="0">
              <a:defRPr sz="2400">
                <a:solidFill>
                  <a:schemeClr val="tx1"/>
                </a:solidFill>
                <a:latin typeface="Times New Roman" panose="02020603050405020304" pitchFamily="18" charset="0"/>
              </a:defRPr>
            </a:lvl4pPr>
            <a:lvl5pPr marL="2057400" indent="-228600" defTabSz="900113" eaLnBrk="0" hangingPunct="0">
              <a:defRPr sz="2400">
                <a:solidFill>
                  <a:schemeClr val="tx1"/>
                </a:solidFill>
                <a:latin typeface="Times New Roman" panose="02020603050405020304" pitchFamily="18" charset="0"/>
              </a:defRPr>
            </a:lvl5pPr>
            <a:lvl6pPr marL="2514600" indent="-228600" defTabSz="900113"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00113"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00113"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00113"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defRPr/>
            </a:pPr>
            <a:r>
              <a:rPr lang="hu-HU" altLang="hu-HU" sz="4400" b="1" dirty="0">
                <a:solidFill>
                  <a:srgbClr val="FF0000"/>
                </a:solidFill>
                <a:effectLst>
                  <a:outerShdw blurRad="38100" dist="38100" dir="2700000" algn="tl">
                    <a:srgbClr val="000000"/>
                  </a:outerShdw>
                </a:effectLst>
                <a:latin typeface="Arial" panose="020B0604020202020204" pitchFamily="34" charset="0"/>
              </a:rPr>
              <a:t>Nagyszilárdságú acél és alumínium ötvözetek alkalmazása az autóiparban</a:t>
            </a:r>
            <a:endParaRPr lang="en-GB" altLang="hu-HU" sz="4400" b="1" dirty="0">
              <a:solidFill>
                <a:srgbClr val="FF0000"/>
              </a:solidFill>
              <a:effectLst>
                <a:outerShdw blurRad="38100" dist="38100" dir="2700000" algn="tl">
                  <a:srgbClr val="000000"/>
                </a:outerShdw>
              </a:effectLst>
              <a:latin typeface="Arial" panose="020B0604020202020204"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Alapértelmezett terv">
  <a:themeElements>
    <a:clrScheme name="">
      <a:dk1>
        <a:srgbClr val="000000"/>
      </a:dk1>
      <a:lt1>
        <a:srgbClr val="33CCCC"/>
      </a:lt1>
      <a:dk2>
        <a:srgbClr val="000000"/>
      </a:dk2>
      <a:lt2>
        <a:srgbClr val="5F5F5F"/>
      </a:lt2>
      <a:accent1>
        <a:srgbClr val="00CC99"/>
      </a:accent1>
      <a:accent2>
        <a:srgbClr val="3333CC"/>
      </a:accent2>
      <a:accent3>
        <a:srgbClr val="ADE2E2"/>
      </a:accent3>
      <a:accent4>
        <a:srgbClr val="000000"/>
      </a:accent4>
      <a:accent5>
        <a:srgbClr val="AAE2CA"/>
      </a:accent5>
      <a:accent6>
        <a:srgbClr val="2D2DB9"/>
      </a:accent6>
      <a:hlink>
        <a:srgbClr val="CCCCFF"/>
      </a:hlink>
      <a:folHlink>
        <a:srgbClr val="B2B2B2"/>
      </a:folHlink>
    </a:clrScheme>
    <a:fontScheme name="Alapértelmezett terv">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lapértelmezett terv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Alapértelmezett terv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Alapértelmezett terv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Alapértelmezett terv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Alapértelmezett terv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Alapértelmezett terv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Alapértelmezett terv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é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é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8487</TotalTime>
  <Words>846</Words>
  <Application>Microsoft Office PowerPoint</Application>
  <PresentationFormat>Custom</PresentationFormat>
  <Paragraphs>103</Paragraphs>
  <Slides>1</Slides>
  <Notes>1</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8" baseType="lpstr">
      <vt:lpstr>Times New Roman</vt:lpstr>
      <vt:lpstr>Arial</vt:lpstr>
      <vt:lpstr>Calibri</vt:lpstr>
      <vt:lpstr>Wingdings</vt:lpstr>
      <vt:lpstr>Symbol</vt:lpstr>
      <vt:lpstr>Alapértelmezett terv</vt:lpstr>
      <vt:lpstr>Microsoft Visio-rajz</vt:lpstr>
      <vt:lpstr>Slide 1</vt:lpstr>
    </vt:vector>
  </TitlesOfParts>
  <Company>ME Mech. Tech.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bemutató</dc:title>
  <dc:creator>VEM</dc:creator>
  <cp:lastModifiedBy>CEU</cp:lastModifiedBy>
  <cp:revision>498</cp:revision>
  <cp:lastPrinted>2019-11-30T11:24:32Z</cp:lastPrinted>
  <dcterms:created xsi:type="dcterms:W3CDTF">2004-09-30T10:22:58Z</dcterms:created>
  <dcterms:modified xsi:type="dcterms:W3CDTF">2019-11-30T16:35:18Z</dcterms:modified>
</cp:coreProperties>
</file>